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p:sldMasterIdLst>
    <p:sldMasterId id="2147483652" r:id="rId1"/>
  </p:sldMasterIdLst>
  <p:notesMasterIdLst>
    <p:notesMasterId r:id="rId60"/>
  </p:notesMasterIdLst>
  <p:handoutMasterIdLst>
    <p:handoutMasterId r:id="rId61"/>
  </p:handoutMasterIdLst>
  <p:sldIdLst>
    <p:sldId id="256" r:id="rId2"/>
    <p:sldId id="270" r:id="rId3"/>
    <p:sldId id="338" r:id="rId4"/>
    <p:sldId id="298" r:id="rId5"/>
    <p:sldId id="481" r:id="rId6"/>
    <p:sldId id="401" r:id="rId7"/>
    <p:sldId id="311" r:id="rId8"/>
    <p:sldId id="312" r:id="rId9"/>
    <p:sldId id="390" r:id="rId10"/>
    <p:sldId id="313" r:id="rId11"/>
    <p:sldId id="403" r:id="rId12"/>
    <p:sldId id="423" r:id="rId13"/>
    <p:sldId id="482" r:id="rId14"/>
    <p:sldId id="439" r:id="rId15"/>
    <p:sldId id="406" r:id="rId16"/>
    <p:sldId id="407" r:id="rId17"/>
    <p:sldId id="408" r:id="rId18"/>
    <p:sldId id="466" r:id="rId19"/>
    <p:sldId id="474" r:id="rId20"/>
    <p:sldId id="476" r:id="rId21"/>
    <p:sldId id="477" r:id="rId22"/>
    <p:sldId id="490" r:id="rId23"/>
    <p:sldId id="461" r:id="rId24"/>
    <p:sldId id="468" r:id="rId25"/>
    <p:sldId id="483" r:id="rId26"/>
    <p:sldId id="484" r:id="rId27"/>
    <p:sldId id="462" r:id="rId28"/>
    <p:sldId id="463" r:id="rId29"/>
    <p:sldId id="485" r:id="rId30"/>
    <p:sldId id="470" r:id="rId31"/>
    <p:sldId id="465" r:id="rId32"/>
    <p:sldId id="411" r:id="rId33"/>
    <p:sldId id="478" r:id="rId34"/>
    <p:sldId id="479" r:id="rId35"/>
    <p:sldId id="415" r:id="rId36"/>
    <p:sldId id="432" r:id="rId37"/>
    <p:sldId id="433" r:id="rId38"/>
    <p:sldId id="412" r:id="rId39"/>
    <p:sldId id="444" r:id="rId40"/>
    <p:sldId id="414" r:id="rId41"/>
    <p:sldId id="445" r:id="rId42"/>
    <p:sldId id="491" r:id="rId43"/>
    <p:sldId id="449" r:id="rId44"/>
    <p:sldId id="452" r:id="rId45"/>
    <p:sldId id="454" r:id="rId46"/>
    <p:sldId id="453" r:id="rId47"/>
    <p:sldId id="455" r:id="rId48"/>
    <p:sldId id="446" r:id="rId49"/>
    <p:sldId id="487" r:id="rId50"/>
    <p:sldId id="488" r:id="rId51"/>
    <p:sldId id="460" r:id="rId52"/>
    <p:sldId id="489" r:id="rId53"/>
    <p:sldId id="456" r:id="rId54"/>
    <p:sldId id="457" r:id="rId55"/>
    <p:sldId id="458" r:id="rId56"/>
    <p:sldId id="459" r:id="rId57"/>
    <p:sldId id="398" r:id="rId58"/>
    <p:sldId id="397" r:id="rId59"/>
  </p:sldIdLst>
  <p:sldSz cx="9144000" cy="6858000" type="screen4x3"/>
  <p:notesSz cx="6858000" cy="9296400"/>
  <p:defaultTextStyle>
    <a:defPPr>
      <a:defRPr lang="en-GB"/>
    </a:defPPr>
    <a:lvl1pPr algn="l" defTabSz="457200" rtl="0" fontAlgn="base">
      <a:spcBef>
        <a:spcPct val="0"/>
      </a:spcBef>
      <a:spcAft>
        <a:spcPct val="0"/>
      </a:spcAft>
      <a:defRPr kumimoji="1" sz="1600" kern="1200">
        <a:solidFill>
          <a:schemeClr val="tx1"/>
        </a:solidFill>
        <a:latin typeface="Arial" pitchFamily="34" charset="0"/>
        <a:ea typeface="Arial Unicode MS" pitchFamily="34" charset="-128"/>
        <a:cs typeface="Arial Unicode MS" pitchFamily="34" charset="-128"/>
      </a:defRPr>
    </a:lvl1pPr>
    <a:lvl2pPr marL="457200" algn="l" defTabSz="457200" rtl="0" fontAlgn="base">
      <a:spcBef>
        <a:spcPct val="0"/>
      </a:spcBef>
      <a:spcAft>
        <a:spcPct val="0"/>
      </a:spcAft>
      <a:defRPr kumimoji="1" sz="1600" kern="1200">
        <a:solidFill>
          <a:schemeClr val="tx1"/>
        </a:solidFill>
        <a:latin typeface="Arial" pitchFamily="34" charset="0"/>
        <a:ea typeface="Arial Unicode MS" pitchFamily="34" charset="-128"/>
        <a:cs typeface="Arial Unicode MS" pitchFamily="34" charset="-128"/>
      </a:defRPr>
    </a:lvl2pPr>
    <a:lvl3pPr marL="914400" algn="l" defTabSz="457200" rtl="0" fontAlgn="base">
      <a:spcBef>
        <a:spcPct val="0"/>
      </a:spcBef>
      <a:spcAft>
        <a:spcPct val="0"/>
      </a:spcAft>
      <a:defRPr kumimoji="1" sz="1600" kern="1200">
        <a:solidFill>
          <a:schemeClr val="tx1"/>
        </a:solidFill>
        <a:latin typeface="Arial" pitchFamily="34" charset="0"/>
        <a:ea typeface="Arial Unicode MS" pitchFamily="34" charset="-128"/>
        <a:cs typeface="Arial Unicode MS" pitchFamily="34" charset="-128"/>
      </a:defRPr>
    </a:lvl3pPr>
    <a:lvl4pPr marL="1371600" algn="l" defTabSz="457200" rtl="0" fontAlgn="base">
      <a:spcBef>
        <a:spcPct val="0"/>
      </a:spcBef>
      <a:spcAft>
        <a:spcPct val="0"/>
      </a:spcAft>
      <a:defRPr kumimoji="1" sz="1600" kern="1200">
        <a:solidFill>
          <a:schemeClr val="tx1"/>
        </a:solidFill>
        <a:latin typeface="Arial" pitchFamily="34" charset="0"/>
        <a:ea typeface="Arial Unicode MS" pitchFamily="34" charset="-128"/>
        <a:cs typeface="Arial Unicode MS" pitchFamily="34" charset="-128"/>
      </a:defRPr>
    </a:lvl4pPr>
    <a:lvl5pPr marL="1828800" algn="l" defTabSz="457200" rtl="0" fontAlgn="base">
      <a:spcBef>
        <a:spcPct val="0"/>
      </a:spcBef>
      <a:spcAft>
        <a:spcPct val="0"/>
      </a:spcAft>
      <a:defRPr kumimoji="1" sz="1600" kern="1200">
        <a:solidFill>
          <a:schemeClr val="tx1"/>
        </a:solidFill>
        <a:latin typeface="Arial" pitchFamily="34" charset="0"/>
        <a:ea typeface="Arial Unicode MS" pitchFamily="34" charset="-128"/>
        <a:cs typeface="Arial Unicode MS" pitchFamily="34" charset="-128"/>
      </a:defRPr>
    </a:lvl5pPr>
    <a:lvl6pPr marL="2286000" algn="l" defTabSz="914400" rtl="0" eaLnBrk="1" latinLnBrk="0" hangingPunct="1">
      <a:defRPr kumimoji="1" sz="1600" kern="1200">
        <a:solidFill>
          <a:schemeClr val="tx1"/>
        </a:solidFill>
        <a:latin typeface="Arial" pitchFamily="34" charset="0"/>
        <a:ea typeface="Arial Unicode MS" pitchFamily="34" charset="-128"/>
        <a:cs typeface="Arial Unicode MS" pitchFamily="34" charset="-128"/>
      </a:defRPr>
    </a:lvl6pPr>
    <a:lvl7pPr marL="2743200" algn="l" defTabSz="914400" rtl="0" eaLnBrk="1" latinLnBrk="0" hangingPunct="1">
      <a:defRPr kumimoji="1" sz="1600" kern="1200">
        <a:solidFill>
          <a:schemeClr val="tx1"/>
        </a:solidFill>
        <a:latin typeface="Arial" pitchFamily="34" charset="0"/>
        <a:ea typeface="Arial Unicode MS" pitchFamily="34" charset="-128"/>
        <a:cs typeface="Arial Unicode MS" pitchFamily="34" charset="-128"/>
      </a:defRPr>
    </a:lvl7pPr>
    <a:lvl8pPr marL="3200400" algn="l" defTabSz="914400" rtl="0" eaLnBrk="1" latinLnBrk="0" hangingPunct="1">
      <a:defRPr kumimoji="1" sz="1600" kern="1200">
        <a:solidFill>
          <a:schemeClr val="tx1"/>
        </a:solidFill>
        <a:latin typeface="Arial" pitchFamily="34" charset="0"/>
        <a:ea typeface="Arial Unicode MS" pitchFamily="34" charset="-128"/>
        <a:cs typeface="Arial Unicode MS" pitchFamily="34" charset="-128"/>
      </a:defRPr>
    </a:lvl8pPr>
    <a:lvl9pPr marL="3657600" algn="l" defTabSz="914400" rtl="0" eaLnBrk="1" latinLnBrk="0" hangingPunct="1">
      <a:defRPr kumimoji="1" sz="1600" kern="1200">
        <a:solidFill>
          <a:schemeClr val="tx1"/>
        </a:solidFill>
        <a:latin typeface="Arial" pitchFamily="34" charset="0"/>
        <a:ea typeface="Arial Unicode MS" pitchFamily="34" charset="-128"/>
        <a:cs typeface="Arial Unicode MS" pitchFamily="34" charset="-128"/>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789">
          <p15:clr>
            <a:srgbClr val="A4A3A4"/>
          </p15:clr>
        </p15:guide>
        <p15:guide id="2" pos="202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4E2FF"/>
    <a:srgbClr val="F8A6C3"/>
    <a:srgbClr val="F3DBAB"/>
    <a:srgbClr val="000099"/>
    <a:srgbClr val="990000"/>
    <a:srgbClr val="C0C0C0"/>
    <a:srgbClr val="969696"/>
    <a:srgbClr val="800000"/>
    <a:srgbClr val="FEADA0"/>
    <a:srgbClr val="FDA1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47" autoAdjust="0"/>
    <p:restoredTop sz="98049" autoAdjust="0"/>
  </p:normalViewPr>
  <p:slideViewPr>
    <p:cSldViewPr>
      <p:cViewPr>
        <p:scale>
          <a:sx n="140" d="100"/>
          <a:sy n="140" d="100"/>
        </p:scale>
        <p:origin x="-1528" y="-80"/>
      </p:cViewPr>
      <p:guideLst>
        <p:guide orient="horz" pos="2160"/>
        <p:guide pos="2880"/>
      </p:guideLst>
    </p:cSldViewPr>
  </p:slideViewPr>
  <p:outlineViewPr>
    <p:cViewPr varScale="1">
      <p:scale>
        <a:sx n="170" d="200"/>
        <a:sy n="170" d="200"/>
      </p:scale>
      <p:origin x="0" y="122388"/>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0" d="100"/>
          <a:sy n="80" d="100"/>
        </p:scale>
        <p:origin x="-1950" y="-96"/>
      </p:cViewPr>
      <p:guideLst>
        <p:guide orient="horz" pos="2789"/>
        <p:guide pos="202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0642" name="Rectangle 2"/>
          <p:cNvSpPr>
            <a:spLocks noGrp="1" noChangeArrowheads="1"/>
          </p:cNvSpPr>
          <p:nvPr>
            <p:ph type="hdr" sz="quarter"/>
          </p:nvPr>
        </p:nvSpPr>
        <p:spPr bwMode="auto">
          <a:xfrm>
            <a:off x="0" y="1"/>
            <a:ext cx="2972098" cy="464205"/>
          </a:xfrm>
          <a:prstGeom prst="rect">
            <a:avLst/>
          </a:prstGeom>
          <a:noFill/>
          <a:ln w="9525">
            <a:noFill/>
            <a:miter lim="800000"/>
            <a:headEnd/>
            <a:tailEnd/>
          </a:ln>
          <a:effectLst/>
        </p:spPr>
        <p:txBody>
          <a:bodyPr vert="horz" wrap="square" lIns="87310" tIns="43655" rIns="87310" bIns="43655" numCol="1" anchor="t" anchorCtr="0" compatLnSpc="1">
            <a:prstTxWarp prst="textNoShape">
              <a:avLst/>
            </a:prstTxWarp>
          </a:bodyPr>
          <a:lstStyle>
            <a:lvl1pPr defTabSz="436914">
              <a:defRPr sz="1100">
                <a:latin typeface="Arial" charset="0"/>
                <a:ea typeface="Arial Unicode MS" pitchFamily="34" charset="-120"/>
                <a:cs typeface="Arial Unicode MS" pitchFamily="34" charset="-120"/>
              </a:defRPr>
            </a:lvl1pPr>
          </a:lstStyle>
          <a:p>
            <a:pPr>
              <a:defRPr/>
            </a:pPr>
            <a:endParaRPr lang="en-US" altLang="zh-TW"/>
          </a:p>
        </p:txBody>
      </p:sp>
      <p:sp>
        <p:nvSpPr>
          <p:cNvPr id="240643" name="Rectangle 3"/>
          <p:cNvSpPr>
            <a:spLocks noGrp="1" noChangeArrowheads="1"/>
          </p:cNvSpPr>
          <p:nvPr>
            <p:ph type="dt" sz="quarter" idx="1"/>
          </p:nvPr>
        </p:nvSpPr>
        <p:spPr bwMode="auto">
          <a:xfrm>
            <a:off x="3884414" y="1"/>
            <a:ext cx="2972098" cy="464205"/>
          </a:xfrm>
          <a:prstGeom prst="rect">
            <a:avLst/>
          </a:prstGeom>
          <a:noFill/>
          <a:ln w="9525">
            <a:noFill/>
            <a:miter lim="800000"/>
            <a:headEnd/>
            <a:tailEnd/>
          </a:ln>
          <a:effectLst/>
        </p:spPr>
        <p:txBody>
          <a:bodyPr vert="horz" wrap="square" lIns="87310" tIns="43655" rIns="87310" bIns="43655" numCol="1" anchor="t" anchorCtr="0" compatLnSpc="1">
            <a:prstTxWarp prst="textNoShape">
              <a:avLst/>
            </a:prstTxWarp>
          </a:bodyPr>
          <a:lstStyle>
            <a:lvl1pPr algn="r" defTabSz="436914">
              <a:defRPr sz="1100">
                <a:latin typeface="Arial" charset="0"/>
                <a:ea typeface="Arial Unicode MS" pitchFamily="34" charset="-120"/>
                <a:cs typeface="Arial Unicode MS" pitchFamily="34" charset="-120"/>
              </a:defRPr>
            </a:lvl1pPr>
          </a:lstStyle>
          <a:p>
            <a:pPr>
              <a:defRPr/>
            </a:pPr>
            <a:fld id="{691A144A-0120-4C4C-A241-710F9E957041}" type="datetimeFigureOut">
              <a:rPr lang="zh-TW" altLang="en-US"/>
              <a:pPr>
                <a:defRPr/>
              </a:pPr>
              <a:t>12/1/16</a:t>
            </a:fld>
            <a:endParaRPr lang="en-US" altLang="zh-TW"/>
          </a:p>
        </p:txBody>
      </p:sp>
      <p:sp>
        <p:nvSpPr>
          <p:cNvPr id="240644" name="Rectangle 4"/>
          <p:cNvSpPr>
            <a:spLocks noGrp="1" noChangeArrowheads="1"/>
          </p:cNvSpPr>
          <p:nvPr>
            <p:ph type="ftr" sz="quarter" idx="2"/>
          </p:nvPr>
        </p:nvSpPr>
        <p:spPr bwMode="auto">
          <a:xfrm>
            <a:off x="0" y="8830659"/>
            <a:ext cx="2972098" cy="464205"/>
          </a:xfrm>
          <a:prstGeom prst="rect">
            <a:avLst/>
          </a:prstGeom>
          <a:noFill/>
          <a:ln w="9525">
            <a:noFill/>
            <a:miter lim="800000"/>
            <a:headEnd/>
            <a:tailEnd/>
          </a:ln>
          <a:effectLst/>
        </p:spPr>
        <p:txBody>
          <a:bodyPr vert="horz" wrap="square" lIns="87310" tIns="43655" rIns="87310" bIns="43655" numCol="1" anchor="b" anchorCtr="0" compatLnSpc="1">
            <a:prstTxWarp prst="textNoShape">
              <a:avLst/>
            </a:prstTxWarp>
          </a:bodyPr>
          <a:lstStyle>
            <a:lvl1pPr defTabSz="436914">
              <a:defRPr sz="1100">
                <a:latin typeface="Arial" charset="0"/>
                <a:ea typeface="Arial Unicode MS" pitchFamily="34" charset="-120"/>
                <a:cs typeface="Arial Unicode MS" pitchFamily="34" charset="-120"/>
              </a:defRPr>
            </a:lvl1pPr>
          </a:lstStyle>
          <a:p>
            <a:pPr>
              <a:defRPr/>
            </a:pPr>
            <a:endParaRPr lang="en-US" altLang="zh-TW"/>
          </a:p>
        </p:txBody>
      </p:sp>
      <p:sp>
        <p:nvSpPr>
          <p:cNvPr id="240645" name="Rectangle 5"/>
          <p:cNvSpPr>
            <a:spLocks noGrp="1" noChangeArrowheads="1"/>
          </p:cNvSpPr>
          <p:nvPr>
            <p:ph type="sldNum" sz="quarter" idx="3"/>
          </p:nvPr>
        </p:nvSpPr>
        <p:spPr bwMode="auto">
          <a:xfrm>
            <a:off x="3884414" y="8830659"/>
            <a:ext cx="2972098" cy="464205"/>
          </a:xfrm>
          <a:prstGeom prst="rect">
            <a:avLst/>
          </a:prstGeom>
          <a:noFill/>
          <a:ln w="9525">
            <a:noFill/>
            <a:miter lim="800000"/>
            <a:headEnd/>
            <a:tailEnd/>
          </a:ln>
          <a:effectLst/>
        </p:spPr>
        <p:txBody>
          <a:bodyPr vert="horz" wrap="square" lIns="87310" tIns="43655" rIns="87310" bIns="43655" numCol="1" anchor="b" anchorCtr="0" compatLnSpc="1">
            <a:prstTxWarp prst="textNoShape">
              <a:avLst/>
            </a:prstTxWarp>
          </a:bodyPr>
          <a:lstStyle>
            <a:lvl1pPr algn="r" defTabSz="436914">
              <a:defRPr sz="1100">
                <a:latin typeface="Arial" charset="0"/>
                <a:ea typeface="Arial Unicode MS" pitchFamily="34" charset="-120"/>
                <a:cs typeface="Arial Unicode MS" pitchFamily="34" charset="-120"/>
              </a:defRPr>
            </a:lvl1pPr>
          </a:lstStyle>
          <a:p>
            <a:pPr>
              <a:defRPr/>
            </a:pPr>
            <a:fld id="{7205C7C1-5F05-4797-A573-984EF47AC379}" type="slidenum">
              <a:rPr lang="zh-TW" altLang="en-US"/>
              <a:pPr>
                <a:defRPr/>
              </a:pPr>
              <a:t>‹#›</a:t>
            </a:fld>
            <a:endParaRPr lang="en-US" altLang="zh-TW"/>
          </a:p>
        </p:txBody>
      </p:sp>
    </p:spTree>
    <p:extLst>
      <p:ext uri="{BB962C8B-B14F-4D97-AF65-F5344CB8AC3E}">
        <p14:creationId xmlns:p14="http://schemas.microsoft.com/office/powerpoint/2010/main" val="600162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296400"/>
          </a:xfrm>
          <a:prstGeom prst="roundRect">
            <a:avLst>
              <a:gd name="adj" fmla="val 19"/>
            </a:avLst>
          </a:prstGeom>
          <a:solidFill>
            <a:srgbClr val="FFFFFF"/>
          </a:solidFill>
          <a:ln w="9360">
            <a:noFill/>
            <a:miter lim="800000"/>
            <a:headEnd/>
            <a:tailEnd/>
          </a:ln>
        </p:spPr>
        <p:txBody>
          <a:bodyPr wrap="none" lIns="87310" tIns="43655" rIns="87310" bIns="43655" anchor="ctr"/>
          <a:lstStyle/>
          <a:p>
            <a:pPr defTabSz="436914">
              <a:defRPr/>
            </a:pPr>
            <a:endParaRPr kumimoji="0" lang="en-US" altLang="zh-TW" sz="1700" dirty="0">
              <a:latin typeface="Arial" charset="0"/>
              <a:ea typeface="Arial Unicode MS" pitchFamily="34" charset="-120"/>
              <a:cs typeface="Arial" charset="0"/>
            </a:endParaRPr>
          </a:p>
        </p:txBody>
      </p:sp>
      <p:sp>
        <p:nvSpPr>
          <p:cNvPr id="3074" name="AutoShape 2"/>
          <p:cNvSpPr>
            <a:spLocks noChangeArrowheads="1"/>
          </p:cNvSpPr>
          <p:nvPr/>
        </p:nvSpPr>
        <p:spPr bwMode="auto">
          <a:xfrm>
            <a:off x="0" y="0"/>
            <a:ext cx="6858000" cy="9296400"/>
          </a:xfrm>
          <a:prstGeom prst="roundRect">
            <a:avLst>
              <a:gd name="adj" fmla="val 19"/>
            </a:avLst>
          </a:prstGeom>
          <a:solidFill>
            <a:srgbClr val="FFFFFF"/>
          </a:solidFill>
          <a:ln w="9525">
            <a:noFill/>
            <a:round/>
            <a:headEnd/>
            <a:tailEnd/>
          </a:ln>
        </p:spPr>
        <p:txBody>
          <a:bodyPr wrap="none" lIns="87310" tIns="43655" rIns="87310" bIns="43655" anchor="ctr"/>
          <a:lstStyle/>
          <a:p>
            <a:pPr defTabSz="436914">
              <a:defRPr/>
            </a:pPr>
            <a:endParaRPr kumimoji="0" lang="en-US" altLang="zh-TW" sz="1700" dirty="0">
              <a:latin typeface="Arial" charset="0"/>
              <a:ea typeface="Arial Unicode MS" pitchFamily="34" charset="-120"/>
              <a:cs typeface="Arial" charset="0"/>
            </a:endParaRPr>
          </a:p>
        </p:txBody>
      </p:sp>
      <p:sp>
        <p:nvSpPr>
          <p:cNvPr id="3075" name="AutoShape 3"/>
          <p:cNvSpPr>
            <a:spLocks noChangeArrowheads="1"/>
          </p:cNvSpPr>
          <p:nvPr/>
        </p:nvSpPr>
        <p:spPr bwMode="auto">
          <a:xfrm>
            <a:off x="0" y="0"/>
            <a:ext cx="6858000" cy="9296400"/>
          </a:xfrm>
          <a:prstGeom prst="roundRect">
            <a:avLst>
              <a:gd name="adj" fmla="val 19"/>
            </a:avLst>
          </a:prstGeom>
          <a:solidFill>
            <a:srgbClr val="FFFFFF"/>
          </a:solidFill>
          <a:ln w="9525">
            <a:noFill/>
            <a:round/>
            <a:headEnd/>
            <a:tailEnd/>
          </a:ln>
        </p:spPr>
        <p:txBody>
          <a:bodyPr wrap="none" lIns="87310" tIns="43655" rIns="87310" bIns="43655" anchor="ctr"/>
          <a:lstStyle/>
          <a:p>
            <a:pPr defTabSz="436914">
              <a:defRPr/>
            </a:pPr>
            <a:endParaRPr kumimoji="0" lang="en-US" altLang="zh-TW" sz="1700" dirty="0">
              <a:latin typeface="Arial" charset="0"/>
              <a:ea typeface="Arial Unicode MS" pitchFamily="34" charset="-120"/>
              <a:cs typeface="Arial" charset="0"/>
            </a:endParaRPr>
          </a:p>
        </p:txBody>
      </p:sp>
      <p:sp>
        <p:nvSpPr>
          <p:cNvPr id="3076" name="AutoShape 4"/>
          <p:cNvSpPr>
            <a:spLocks noChangeArrowheads="1"/>
          </p:cNvSpPr>
          <p:nvPr/>
        </p:nvSpPr>
        <p:spPr bwMode="auto">
          <a:xfrm>
            <a:off x="0" y="0"/>
            <a:ext cx="6858000" cy="9296400"/>
          </a:xfrm>
          <a:prstGeom prst="roundRect">
            <a:avLst>
              <a:gd name="adj" fmla="val 19"/>
            </a:avLst>
          </a:prstGeom>
          <a:solidFill>
            <a:srgbClr val="FFFFFF"/>
          </a:solidFill>
          <a:ln w="9525">
            <a:noFill/>
            <a:round/>
            <a:headEnd/>
            <a:tailEnd/>
          </a:ln>
        </p:spPr>
        <p:txBody>
          <a:bodyPr wrap="none" lIns="87310" tIns="43655" rIns="87310" bIns="43655" anchor="ctr"/>
          <a:lstStyle/>
          <a:p>
            <a:pPr defTabSz="436914">
              <a:defRPr/>
            </a:pPr>
            <a:endParaRPr kumimoji="0" lang="en-US" altLang="zh-TW" sz="1700" dirty="0">
              <a:latin typeface="Arial" charset="0"/>
              <a:ea typeface="Arial Unicode MS" pitchFamily="34" charset="-120"/>
              <a:cs typeface="Arial" charset="0"/>
            </a:endParaRPr>
          </a:p>
        </p:txBody>
      </p:sp>
      <p:sp>
        <p:nvSpPr>
          <p:cNvPr id="3077" name="Rectangle 5"/>
          <p:cNvSpPr>
            <a:spLocks noGrp="1" noChangeArrowheads="1"/>
          </p:cNvSpPr>
          <p:nvPr>
            <p:ph type="hdr"/>
          </p:nvPr>
        </p:nvSpPr>
        <p:spPr bwMode="auto">
          <a:xfrm>
            <a:off x="0" y="0"/>
            <a:ext cx="2975075" cy="456520"/>
          </a:xfrm>
          <a:prstGeom prst="rect">
            <a:avLst/>
          </a:prstGeom>
          <a:noFill/>
          <a:ln w="9525">
            <a:noFill/>
            <a:round/>
            <a:headEnd/>
            <a:tailEnd/>
          </a:ln>
        </p:spPr>
        <p:txBody>
          <a:bodyPr vert="horz" wrap="square" lIns="90404" tIns="45374" rIns="90404" bIns="45374" numCol="1" anchor="t" anchorCtr="0" compatLnSpc="1">
            <a:prstTxWarp prst="textNoShape">
              <a:avLst/>
            </a:prstTxWarp>
          </a:bodyPr>
          <a:lstStyle>
            <a:lvl1pPr defTabSz="436914">
              <a:buClr>
                <a:srgbClr val="000000"/>
              </a:buClr>
              <a:buSzPct val="100000"/>
              <a:buFont typeface="Tahoma" pitchFamily="34" charset="0"/>
              <a:buNone/>
              <a:tabLst>
                <a:tab pos="690453" algn="l"/>
                <a:tab pos="1382500" algn="l"/>
                <a:tab pos="2072953" algn="l"/>
                <a:tab pos="2765000" algn="l"/>
              </a:tabLst>
              <a:defRPr kumimoji="0" sz="1100">
                <a:solidFill>
                  <a:srgbClr val="000000"/>
                </a:solidFill>
                <a:latin typeface="Tahoma" pitchFamily="34" charset="0"/>
                <a:ea typeface="Arial Unicode MS" pitchFamily="34" charset="-120"/>
                <a:cs typeface="Arial Unicode MS" pitchFamily="34" charset="-120"/>
              </a:defRPr>
            </a:lvl1pPr>
          </a:lstStyle>
          <a:p>
            <a:pPr>
              <a:defRPr/>
            </a:pPr>
            <a:endParaRPr lang="en-US" altLang="zh-TW"/>
          </a:p>
        </p:txBody>
      </p:sp>
      <p:sp>
        <p:nvSpPr>
          <p:cNvPr id="3078" name="Rectangle 6"/>
          <p:cNvSpPr>
            <a:spLocks noGrp="1" noChangeArrowheads="1"/>
          </p:cNvSpPr>
          <p:nvPr>
            <p:ph type="dt"/>
          </p:nvPr>
        </p:nvSpPr>
        <p:spPr bwMode="auto">
          <a:xfrm>
            <a:off x="3876973" y="0"/>
            <a:ext cx="2975074" cy="456520"/>
          </a:xfrm>
          <a:prstGeom prst="rect">
            <a:avLst/>
          </a:prstGeom>
          <a:noFill/>
          <a:ln w="9525">
            <a:noFill/>
            <a:round/>
            <a:headEnd/>
            <a:tailEnd/>
          </a:ln>
        </p:spPr>
        <p:txBody>
          <a:bodyPr vert="horz" wrap="square" lIns="90404" tIns="45374" rIns="90404" bIns="45374" numCol="1" anchor="t" anchorCtr="0" compatLnSpc="1">
            <a:prstTxWarp prst="textNoShape">
              <a:avLst/>
            </a:prstTxWarp>
          </a:bodyPr>
          <a:lstStyle>
            <a:lvl1pPr algn="r" defTabSz="436914">
              <a:buClr>
                <a:srgbClr val="000000"/>
              </a:buClr>
              <a:buSzPct val="100000"/>
              <a:buFont typeface="Tahoma" pitchFamily="34" charset="0"/>
              <a:buNone/>
              <a:tabLst>
                <a:tab pos="690453" algn="l"/>
                <a:tab pos="1382500" algn="l"/>
                <a:tab pos="2072953" algn="l"/>
                <a:tab pos="2765000" algn="l"/>
              </a:tabLst>
              <a:defRPr kumimoji="0" sz="1100">
                <a:solidFill>
                  <a:srgbClr val="000000"/>
                </a:solidFill>
                <a:latin typeface="Tahoma" pitchFamily="34" charset="0"/>
                <a:ea typeface="Arial Unicode MS" pitchFamily="34" charset="-120"/>
                <a:cs typeface="Arial Unicode MS" pitchFamily="34" charset="-120"/>
              </a:defRPr>
            </a:lvl1pPr>
          </a:lstStyle>
          <a:p>
            <a:pPr>
              <a:defRPr/>
            </a:pPr>
            <a:endParaRPr lang="en-US" altLang="zh-TW"/>
          </a:p>
        </p:txBody>
      </p:sp>
      <p:sp>
        <p:nvSpPr>
          <p:cNvPr id="26632" name="Rectangle 7"/>
          <p:cNvSpPr>
            <a:spLocks noGrp="1" noRot="1" noChangeAspect="1" noChangeArrowheads="1"/>
          </p:cNvSpPr>
          <p:nvPr>
            <p:ph type="sldImg"/>
          </p:nvPr>
        </p:nvSpPr>
        <p:spPr bwMode="auto">
          <a:xfrm>
            <a:off x="1092200" y="685800"/>
            <a:ext cx="4667250" cy="3500438"/>
          </a:xfrm>
          <a:prstGeom prst="rect">
            <a:avLst/>
          </a:prstGeom>
          <a:solidFill>
            <a:srgbClr val="FFFFFF"/>
          </a:solidFill>
          <a:ln w="9360">
            <a:solidFill>
              <a:srgbClr val="000000"/>
            </a:solidFill>
            <a:miter lim="800000"/>
            <a:headEnd/>
            <a:tailEnd/>
          </a:ln>
        </p:spPr>
      </p:sp>
      <p:sp>
        <p:nvSpPr>
          <p:cNvPr id="3080" name="Rectangle 8"/>
          <p:cNvSpPr>
            <a:spLocks noGrp="1" noChangeArrowheads="1"/>
          </p:cNvSpPr>
          <p:nvPr>
            <p:ph type="body"/>
          </p:nvPr>
        </p:nvSpPr>
        <p:spPr bwMode="auto">
          <a:xfrm>
            <a:off x="894458" y="4419172"/>
            <a:ext cx="5063133" cy="4185531"/>
          </a:xfrm>
          <a:prstGeom prst="rect">
            <a:avLst/>
          </a:prstGeom>
          <a:noFill/>
          <a:ln w="9525">
            <a:noFill/>
            <a:round/>
            <a:headEnd/>
            <a:tailEnd/>
          </a:ln>
        </p:spPr>
        <p:txBody>
          <a:bodyPr vert="horz" wrap="square" lIns="90404" tIns="45374" rIns="90404" bIns="45374" numCol="1" anchor="t" anchorCtr="0" compatLnSpc="1">
            <a:prstTxWarp prst="textNoShape">
              <a:avLst/>
            </a:prstTxWarp>
          </a:bodyPr>
          <a:lstStyle/>
          <a:p>
            <a:pPr lvl="0"/>
            <a:endParaRPr lang="en-US" altLang="zh-TW" noProof="0" smtClean="0"/>
          </a:p>
        </p:txBody>
      </p:sp>
      <p:sp>
        <p:nvSpPr>
          <p:cNvPr id="3081" name="Rectangle 9"/>
          <p:cNvSpPr>
            <a:spLocks noGrp="1" noChangeArrowheads="1"/>
          </p:cNvSpPr>
          <p:nvPr>
            <p:ph type="ftr"/>
          </p:nvPr>
        </p:nvSpPr>
        <p:spPr bwMode="auto">
          <a:xfrm>
            <a:off x="0" y="8839881"/>
            <a:ext cx="2975075" cy="456519"/>
          </a:xfrm>
          <a:prstGeom prst="rect">
            <a:avLst/>
          </a:prstGeom>
          <a:noFill/>
          <a:ln w="9525">
            <a:noFill/>
            <a:round/>
            <a:headEnd/>
            <a:tailEnd/>
          </a:ln>
        </p:spPr>
        <p:txBody>
          <a:bodyPr vert="horz" wrap="square" lIns="90404" tIns="45374" rIns="90404" bIns="45374" numCol="1" anchor="b" anchorCtr="0" compatLnSpc="1">
            <a:prstTxWarp prst="textNoShape">
              <a:avLst/>
            </a:prstTxWarp>
          </a:bodyPr>
          <a:lstStyle>
            <a:lvl1pPr defTabSz="436914">
              <a:buClr>
                <a:srgbClr val="000000"/>
              </a:buClr>
              <a:buSzPct val="100000"/>
              <a:buFont typeface="Tahoma" pitchFamily="34" charset="0"/>
              <a:buNone/>
              <a:tabLst>
                <a:tab pos="690453" algn="l"/>
                <a:tab pos="1382500" algn="l"/>
                <a:tab pos="2072953" algn="l"/>
                <a:tab pos="2765000" algn="l"/>
              </a:tabLst>
              <a:defRPr kumimoji="0" sz="1100">
                <a:solidFill>
                  <a:srgbClr val="000000"/>
                </a:solidFill>
                <a:latin typeface="Tahoma" pitchFamily="34" charset="0"/>
                <a:ea typeface="Arial Unicode MS" pitchFamily="34" charset="-120"/>
                <a:cs typeface="Arial Unicode MS" pitchFamily="34" charset="-120"/>
              </a:defRPr>
            </a:lvl1pPr>
          </a:lstStyle>
          <a:p>
            <a:pPr>
              <a:defRPr/>
            </a:pPr>
            <a:endParaRPr lang="en-US" altLang="zh-TW"/>
          </a:p>
        </p:txBody>
      </p:sp>
      <p:sp>
        <p:nvSpPr>
          <p:cNvPr id="3082" name="Rectangle 10"/>
          <p:cNvSpPr>
            <a:spLocks noGrp="1" noChangeArrowheads="1"/>
          </p:cNvSpPr>
          <p:nvPr>
            <p:ph type="sldNum"/>
          </p:nvPr>
        </p:nvSpPr>
        <p:spPr bwMode="auto">
          <a:xfrm>
            <a:off x="3876973" y="8839881"/>
            <a:ext cx="2975074" cy="456519"/>
          </a:xfrm>
          <a:prstGeom prst="rect">
            <a:avLst/>
          </a:prstGeom>
          <a:noFill/>
          <a:ln w="9525">
            <a:noFill/>
            <a:round/>
            <a:headEnd/>
            <a:tailEnd/>
          </a:ln>
        </p:spPr>
        <p:txBody>
          <a:bodyPr vert="horz" wrap="square" lIns="90404" tIns="45374" rIns="90404" bIns="45374" numCol="1" anchor="b" anchorCtr="0" compatLnSpc="1">
            <a:prstTxWarp prst="textNoShape">
              <a:avLst/>
            </a:prstTxWarp>
          </a:bodyPr>
          <a:lstStyle>
            <a:lvl1pPr algn="r" defTabSz="436914">
              <a:buClr>
                <a:srgbClr val="000000"/>
              </a:buClr>
              <a:buSzPct val="100000"/>
              <a:buFont typeface="Tahoma" pitchFamily="34" charset="0"/>
              <a:buNone/>
              <a:tabLst>
                <a:tab pos="690453" algn="l"/>
                <a:tab pos="1382500" algn="l"/>
                <a:tab pos="2072953" algn="l"/>
                <a:tab pos="2765000" algn="l"/>
              </a:tabLst>
              <a:defRPr kumimoji="0" sz="1100">
                <a:solidFill>
                  <a:srgbClr val="000000"/>
                </a:solidFill>
                <a:latin typeface="Tahoma" pitchFamily="34" charset="0"/>
                <a:ea typeface="Arial Unicode MS" pitchFamily="34" charset="-120"/>
                <a:cs typeface="Arial Unicode MS" pitchFamily="34" charset="-120"/>
              </a:defRPr>
            </a:lvl1pPr>
          </a:lstStyle>
          <a:p>
            <a:pPr>
              <a:defRPr/>
            </a:pPr>
            <a:fld id="{42CF60E1-0127-4D46-B1D3-A5A6557303AD}" type="slidenum">
              <a:rPr lang="zh-TW" altLang="en-GB"/>
              <a:pPr>
                <a:defRPr/>
              </a:pPr>
              <a:t>‹#›</a:t>
            </a:fld>
            <a:endParaRPr lang="en-GB" altLang="zh-TW"/>
          </a:p>
        </p:txBody>
      </p:sp>
    </p:spTree>
    <p:extLst>
      <p:ext uri="{BB962C8B-B14F-4D97-AF65-F5344CB8AC3E}">
        <p14:creationId xmlns:p14="http://schemas.microsoft.com/office/powerpoint/2010/main" val="137985716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689737" algn="l"/>
                <a:tab pos="1380989" algn="l"/>
                <a:tab pos="2072241" algn="l"/>
                <a:tab pos="2763493" algn="l"/>
              </a:tabLst>
              <a:defRPr kumimoji="1" sz="1500">
                <a:solidFill>
                  <a:schemeClr val="tx1"/>
                </a:solidFill>
                <a:latin typeface="Arial" pitchFamily="34" charset="0"/>
                <a:ea typeface="Arial Unicode MS" pitchFamily="34" charset="-128"/>
                <a:cs typeface="Arial Unicode MS" pitchFamily="34" charset="-128"/>
              </a:defRPr>
            </a:lvl1pPr>
            <a:lvl2pPr marL="709443" indent="-272863" eaLnBrk="0" hangingPunct="0">
              <a:tabLst>
                <a:tab pos="689737" algn="l"/>
                <a:tab pos="1380989" algn="l"/>
                <a:tab pos="2072241" algn="l"/>
                <a:tab pos="2763493" algn="l"/>
              </a:tabLst>
              <a:defRPr kumimoji="1" sz="1500">
                <a:solidFill>
                  <a:schemeClr val="tx1"/>
                </a:solidFill>
                <a:latin typeface="Arial" pitchFamily="34" charset="0"/>
                <a:ea typeface="Arial Unicode MS" pitchFamily="34" charset="-128"/>
                <a:cs typeface="Arial Unicode MS" pitchFamily="34" charset="-128"/>
              </a:defRPr>
            </a:lvl2pPr>
            <a:lvl3pPr marL="1091451" indent="-218290" eaLnBrk="0" hangingPunct="0">
              <a:tabLst>
                <a:tab pos="689737" algn="l"/>
                <a:tab pos="1380989" algn="l"/>
                <a:tab pos="2072241" algn="l"/>
                <a:tab pos="2763493" algn="l"/>
              </a:tabLst>
              <a:defRPr kumimoji="1" sz="1500">
                <a:solidFill>
                  <a:schemeClr val="tx1"/>
                </a:solidFill>
                <a:latin typeface="Arial" pitchFamily="34" charset="0"/>
                <a:ea typeface="Arial Unicode MS" pitchFamily="34" charset="-128"/>
                <a:cs typeface="Arial Unicode MS" pitchFamily="34" charset="-128"/>
              </a:defRPr>
            </a:lvl3pPr>
            <a:lvl4pPr marL="1528031" indent="-218290" eaLnBrk="0" hangingPunct="0">
              <a:tabLst>
                <a:tab pos="689737" algn="l"/>
                <a:tab pos="1380989" algn="l"/>
                <a:tab pos="2072241" algn="l"/>
                <a:tab pos="2763493" algn="l"/>
              </a:tabLst>
              <a:defRPr kumimoji="1" sz="1500">
                <a:solidFill>
                  <a:schemeClr val="tx1"/>
                </a:solidFill>
                <a:latin typeface="Arial" pitchFamily="34" charset="0"/>
                <a:ea typeface="Arial Unicode MS" pitchFamily="34" charset="-128"/>
                <a:cs typeface="Arial Unicode MS" pitchFamily="34" charset="-128"/>
              </a:defRPr>
            </a:lvl4pPr>
            <a:lvl5pPr marL="1964611" indent="-218290" eaLnBrk="0" hangingPunct="0">
              <a:tabLst>
                <a:tab pos="689737" algn="l"/>
                <a:tab pos="1380989" algn="l"/>
                <a:tab pos="2072241" algn="l"/>
                <a:tab pos="2763493" algn="l"/>
              </a:tabLst>
              <a:defRPr kumimoji="1" sz="1500">
                <a:solidFill>
                  <a:schemeClr val="tx1"/>
                </a:solidFill>
                <a:latin typeface="Arial" pitchFamily="34" charset="0"/>
                <a:ea typeface="Arial Unicode MS" pitchFamily="34" charset="-128"/>
                <a:cs typeface="Arial Unicode MS" pitchFamily="34" charset="-128"/>
              </a:defRPr>
            </a:lvl5pPr>
            <a:lvl6pPr marL="2401192" indent="-218290" defTabSz="436580" eaLnBrk="0" fontAlgn="base" hangingPunct="0">
              <a:spcBef>
                <a:spcPct val="0"/>
              </a:spcBef>
              <a:spcAft>
                <a:spcPct val="0"/>
              </a:spcAft>
              <a:tabLst>
                <a:tab pos="689737" algn="l"/>
                <a:tab pos="1380989" algn="l"/>
                <a:tab pos="2072241" algn="l"/>
                <a:tab pos="2763493" algn="l"/>
              </a:tabLst>
              <a:defRPr kumimoji="1" sz="1500">
                <a:solidFill>
                  <a:schemeClr val="tx1"/>
                </a:solidFill>
                <a:latin typeface="Arial" pitchFamily="34" charset="0"/>
                <a:ea typeface="Arial Unicode MS" pitchFamily="34" charset="-128"/>
                <a:cs typeface="Arial Unicode MS" pitchFamily="34" charset="-128"/>
              </a:defRPr>
            </a:lvl6pPr>
            <a:lvl7pPr marL="2837772" indent="-218290" defTabSz="436580" eaLnBrk="0" fontAlgn="base" hangingPunct="0">
              <a:spcBef>
                <a:spcPct val="0"/>
              </a:spcBef>
              <a:spcAft>
                <a:spcPct val="0"/>
              </a:spcAft>
              <a:tabLst>
                <a:tab pos="689737" algn="l"/>
                <a:tab pos="1380989" algn="l"/>
                <a:tab pos="2072241" algn="l"/>
                <a:tab pos="2763493" algn="l"/>
              </a:tabLst>
              <a:defRPr kumimoji="1" sz="1500">
                <a:solidFill>
                  <a:schemeClr val="tx1"/>
                </a:solidFill>
                <a:latin typeface="Arial" pitchFamily="34" charset="0"/>
                <a:ea typeface="Arial Unicode MS" pitchFamily="34" charset="-128"/>
                <a:cs typeface="Arial Unicode MS" pitchFamily="34" charset="-128"/>
              </a:defRPr>
            </a:lvl7pPr>
            <a:lvl8pPr marL="3274352" indent="-218290" defTabSz="436580" eaLnBrk="0" fontAlgn="base" hangingPunct="0">
              <a:spcBef>
                <a:spcPct val="0"/>
              </a:spcBef>
              <a:spcAft>
                <a:spcPct val="0"/>
              </a:spcAft>
              <a:tabLst>
                <a:tab pos="689737" algn="l"/>
                <a:tab pos="1380989" algn="l"/>
                <a:tab pos="2072241" algn="l"/>
                <a:tab pos="2763493" algn="l"/>
              </a:tabLst>
              <a:defRPr kumimoji="1" sz="1500">
                <a:solidFill>
                  <a:schemeClr val="tx1"/>
                </a:solidFill>
                <a:latin typeface="Arial" pitchFamily="34" charset="0"/>
                <a:ea typeface="Arial Unicode MS" pitchFamily="34" charset="-128"/>
                <a:cs typeface="Arial Unicode MS" pitchFamily="34" charset="-128"/>
              </a:defRPr>
            </a:lvl8pPr>
            <a:lvl9pPr marL="3710932" indent="-218290" defTabSz="436580" eaLnBrk="0" fontAlgn="base" hangingPunct="0">
              <a:spcBef>
                <a:spcPct val="0"/>
              </a:spcBef>
              <a:spcAft>
                <a:spcPct val="0"/>
              </a:spcAft>
              <a:tabLst>
                <a:tab pos="689737" algn="l"/>
                <a:tab pos="1380989" algn="l"/>
                <a:tab pos="2072241" algn="l"/>
                <a:tab pos="2763493" algn="l"/>
              </a:tabLst>
              <a:defRPr kumimoji="1" sz="1500">
                <a:solidFill>
                  <a:schemeClr val="tx1"/>
                </a:solidFill>
                <a:latin typeface="Arial" pitchFamily="34" charset="0"/>
                <a:ea typeface="Arial Unicode MS" pitchFamily="34" charset="-128"/>
                <a:cs typeface="Arial Unicode MS" pitchFamily="34" charset="-128"/>
              </a:defRPr>
            </a:lvl9pPr>
          </a:lstStyle>
          <a:p>
            <a:pPr defTabSz="436580" eaLnBrk="1" hangingPunct="1"/>
            <a:fld id="{A4FAFB56-9D07-467C-B722-3F13EBB599A4}" type="slidenum">
              <a:rPr kumimoji="0" lang="zh-TW" altLang="en-GB" sz="1100" smtClean="0">
                <a:solidFill>
                  <a:srgbClr val="000000"/>
                </a:solidFill>
                <a:latin typeface="Tahoma" pitchFamily="34" charset="0"/>
              </a:rPr>
              <a:pPr defTabSz="436580" eaLnBrk="1" hangingPunct="1"/>
              <a:t>1</a:t>
            </a:fld>
            <a:endParaRPr kumimoji="0" lang="en-GB" altLang="zh-TW" sz="1100" dirty="0" smtClean="0">
              <a:solidFill>
                <a:srgbClr val="000000"/>
              </a:solidFill>
              <a:latin typeface="Tahoma" pitchFamily="34" charset="0"/>
            </a:endParaRPr>
          </a:p>
        </p:txBody>
      </p:sp>
      <p:sp>
        <p:nvSpPr>
          <p:cNvPr id="27651" name="Text Box 1"/>
          <p:cNvSpPr txBox="1">
            <a:spLocks noChangeArrowheads="1"/>
          </p:cNvSpPr>
          <p:nvPr/>
        </p:nvSpPr>
        <p:spPr bwMode="auto">
          <a:xfrm>
            <a:off x="1166813" y="685548"/>
            <a:ext cx="4524375" cy="3506133"/>
          </a:xfrm>
          <a:prstGeom prst="rect">
            <a:avLst/>
          </a:prstGeom>
          <a:solidFill>
            <a:srgbClr val="FFFFFF"/>
          </a:solidFill>
          <a:ln w="9360">
            <a:solidFill>
              <a:srgbClr val="000000"/>
            </a:solidFill>
            <a:miter lim="800000"/>
            <a:headEnd/>
            <a:tailEnd/>
          </a:ln>
        </p:spPr>
        <p:txBody>
          <a:bodyPr wrap="none" lIns="87310" tIns="43655" rIns="87310" bIns="43655" anchor="ctr"/>
          <a:lstStyle>
            <a:lvl1pPr eaLnBrk="0" hangingPunct="0">
              <a:defRPr kumimoji="1" sz="1600">
                <a:solidFill>
                  <a:schemeClr val="tx1"/>
                </a:solidFill>
                <a:latin typeface="Arial" pitchFamily="34" charset="0"/>
                <a:ea typeface="Arial Unicode MS" pitchFamily="34" charset="-128"/>
                <a:cs typeface="Arial Unicode MS" pitchFamily="34" charset="-128"/>
              </a:defRPr>
            </a:lvl1pPr>
            <a:lvl2pPr marL="742950" indent="-285750" eaLnBrk="0" hangingPunct="0">
              <a:defRPr kumimoji="1" sz="1600">
                <a:solidFill>
                  <a:schemeClr val="tx1"/>
                </a:solidFill>
                <a:latin typeface="Arial" pitchFamily="34" charset="0"/>
                <a:ea typeface="Arial Unicode MS" pitchFamily="34" charset="-128"/>
                <a:cs typeface="Arial Unicode MS" pitchFamily="34" charset="-128"/>
              </a:defRPr>
            </a:lvl2pPr>
            <a:lvl3pPr marL="1143000" indent="-228600" eaLnBrk="0" hangingPunct="0">
              <a:defRPr kumimoji="1" sz="1600">
                <a:solidFill>
                  <a:schemeClr val="tx1"/>
                </a:solidFill>
                <a:latin typeface="Arial" pitchFamily="34" charset="0"/>
                <a:ea typeface="Arial Unicode MS" pitchFamily="34" charset="-128"/>
                <a:cs typeface="Arial Unicode MS" pitchFamily="34" charset="-128"/>
              </a:defRPr>
            </a:lvl3pPr>
            <a:lvl4pPr marL="1600200" indent="-228600" eaLnBrk="0" hangingPunct="0">
              <a:defRPr kumimoji="1" sz="1600">
                <a:solidFill>
                  <a:schemeClr val="tx1"/>
                </a:solidFill>
                <a:latin typeface="Arial" pitchFamily="34" charset="0"/>
                <a:ea typeface="Arial Unicode MS" pitchFamily="34" charset="-128"/>
                <a:cs typeface="Arial Unicode MS" pitchFamily="34" charset="-128"/>
              </a:defRPr>
            </a:lvl4pPr>
            <a:lvl5pPr marL="2057400" indent="-228600" eaLnBrk="0" hangingPunct="0">
              <a:defRPr kumimoji="1" sz="1600">
                <a:solidFill>
                  <a:schemeClr val="tx1"/>
                </a:solidFill>
                <a:latin typeface="Arial" pitchFamily="34" charset="0"/>
                <a:ea typeface="Arial Unicode MS" pitchFamily="34" charset="-128"/>
                <a:cs typeface="Arial Unicode MS" pitchFamily="34" charset="-128"/>
              </a:defRPr>
            </a:lvl5pPr>
            <a:lvl6pPr marL="2514600" indent="-228600" defTabSz="457200" eaLnBrk="0" fontAlgn="base" hangingPunct="0">
              <a:spcBef>
                <a:spcPct val="0"/>
              </a:spcBef>
              <a:spcAft>
                <a:spcPct val="0"/>
              </a:spcAft>
              <a:defRPr kumimoji="1" sz="1600">
                <a:solidFill>
                  <a:schemeClr val="tx1"/>
                </a:solidFill>
                <a:latin typeface="Arial" pitchFamily="34" charset="0"/>
                <a:ea typeface="Arial Unicode MS" pitchFamily="34" charset="-128"/>
                <a:cs typeface="Arial Unicode MS" pitchFamily="34" charset="-128"/>
              </a:defRPr>
            </a:lvl6pPr>
            <a:lvl7pPr marL="2971800" indent="-228600" defTabSz="457200" eaLnBrk="0" fontAlgn="base" hangingPunct="0">
              <a:spcBef>
                <a:spcPct val="0"/>
              </a:spcBef>
              <a:spcAft>
                <a:spcPct val="0"/>
              </a:spcAft>
              <a:defRPr kumimoji="1" sz="1600">
                <a:solidFill>
                  <a:schemeClr val="tx1"/>
                </a:solidFill>
                <a:latin typeface="Arial" pitchFamily="34" charset="0"/>
                <a:ea typeface="Arial Unicode MS" pitchFamily="34" charset="-128"/>
                <a:cs typeface="Arial Unicode MS" pitchFamily="34" charset="-128"/>
              </a:defRPr>
            </a:lvl7pPr>
            <a:lvl8pPr marL="3429000" indent="-228600" defTabSz="457200" eaLnBrk="0" fontAlgn="base" hangingPunct="0">
              <a:spcBef>
                <a:spcPct val="0"/>
              </a:spcBef>
              <a:spcAft>
                <a:spcPct val="0"/>
              </a:spcAft>
              <a:defRPr kumimoji="1" sz="1600">
                <a:solidFill>
                  <a:schemeClr val="tx1"/>
                </a:solidFill>
                <a:latin typeface="Arial" pitchFamily="34" charset="0"/>
                <a:ea typeface="Arial Unicode MS" pitchFamily="34" charset="-128"/>
                <a:cs typeface="Arial Unicode MS" pitchFamily="34" charset="-128"/>
              </a:defRPr>
            </a:lvl8pPr>
            <a:lvl9pPr marL="3886200" indent="-228600" defTabSz="457200" eaLnBrk="0" fontAlgn="base" hangingPunct="0">
              <a:spcBef>
                <a:spcPct val="0"/>
              </a:spcBef>
              <a:spcAft>
                <a:spcPct val="0"/>
              </a:spcAft>
              <a:defRPr kumimoji="1" sz="1600">
                <a:solidFill>
                  <a:schemeClr val="tx1"/>
                </a:solidFill>
                <a:latin typeface="Arial" pitchFamily="34" charset="0"/>
                <a:ea typeface="Arial Unicode MS" pitchFamily="34" charset="-128"/>
                <a:cs typeface="Arial Unicode MS" pitchFamily="34" charset="-128"/>
              </a:defRPr>
            </a:lvl9pPr>
          </a:lstStyle>
          <a:p>
            <a:pPr eaLnBrk="1" hangingPunct="1"/>
            <a:endParaRPr kumimoji="0" lang="en-US" altLang="zh-TW" sz="1700" dirty="0"/>
          </a:p>
        </p:txBody>
      </p:sp>
      <p:sp>
        <p:nvSpPr>
          <p:cNvPr id="27652" name="Rectangle 2"/>
          <p:cNvSpPr>
            <a:spLocks noGrp="1" noChangeArrowheads="1"/>
          </p:cNvSpPr>
          <p:nvPr>
            <p:ph type="body"/>
          </p:nvPr>
        </p:nvSpPr>
        <p:spPr>
          <a:xfrm>
            <a:off x="894457" y="4419172"/>
            <a:ext cx="5064621" cy="418860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zh-TW" dirty="0" smtClean="0"/>
              <a:t>//	don’t move the laser</a:t>
            </a:r>
            <a:r>
              <a:rPr lang="en-US" altLang="zh-TW" baseline="0" dirty="0" smtClean="0"/>
              <a:t> point around</a:t>
            </a:r>
            <a:endParaRPr lang="en-US" altLang="zh-TW" dirty="0" smtClean="0"/>
          </a:p>
        </p:txBody>
      </p:sp>
    </p:spTree>
    <p:extLst>
      <p:ext uri="{BB962C8B-B14F-4D97-AF65-F5344CB8AC3E}">
        <p14:creationId xmlns:p14="http://schemas.microsoft.com/office/powerpoint/2010/main" val="122859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a:t>
            </a:r>
            <a:r>
              <a:rPr lang="en-US" baseline="0" dirty="0" smtClean="0"/>
              <a:t> first talk about introduction and preliminaries, including ….</a:t>
            </a:r>
          </a:p>
          <a:p>
            <a:r>
              <a:rPr lang="en-US" baseline="0" dirty="0" smtClean="0"/>
              <a:t>After that, we will go thru the summary of the proposal.</a:t>
            </a:r>
          </a:p>
          <a:p>
            <a:r>
              <a:rPr lang="en-US" baseline="0" dirty="0" smtClean="0"/>
              <a:t>The project I have done is called via aware GR, which includes works on modeling and algorithm.</a:t>
            </a:r>
          </a:p>
          <a:p>
            <a:r>
              <a:rPr lang="en-US" baseline="0" dirty="0" smtClean="0"/>
              <a:t>In the end, I will introduce three future works.</a:t>
            </a:r>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11</a:t>
            </a:fld>
            <a:endParaRPr lang="en-GB" altLang="zh-TW"/>
          </a:p>
        </p:txBody>
      </p:sp>
    </p:spTree>
    <p:extLst>
      <p:ext uri="{BB962C8B-B14F-4D97-AF65-F5344CB8AC3E}">
        <p14:creationId xmlns:p14="http://schemas.microsoft.com/office/powerpoint/2010/main" val="1298424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a:t>
            </a:r>
            <a:r>
              <a:rPr lang="en-US" baseline="0" dirty="0" smtClean="0"/>
              <a:t> first talk about introduction and preliminaries, including ….</a:t>
            </a:r>
          </a:p>
          <a:p>
            <a:r>
              <a:rPr lang="en-US" baseline="0" dirty="0" smtClean="0"/>
              <a:t>After that, we will go thru the summary of the proposal.</a:t>
            </a:r>
          </a:p>
          <a:p>
            <a:r>
              <a:rPr lang="en-US" baseline="0" dirty="0" smtClean="0"/>
              <a:t>The project I have done is called via aware GR, which includes works on modeling and algorithm.</a:t>
            </a:r>
          </a:p>
          <a:p>
            <a:r>
              <a:rPr lang="en-US" baseline="0" dirty="0" smtClean="0"/>
              <a:t>In the end, I will introduce three future works.</a:t>
            </a:r>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12</a:t>
            </a:fld>
            <a:endParaRPr lang="en-GB" altLang="zh-TW"/>
          </a:p>
        </p:txBody>
      </p:sp>
    </p:spTree>
    <p:extLst>
      <p:ext uri="{BB962C8B-B14F-4D97-AF65-F5344CB8AC3E}">
        <p14:creationId xmlns:p14="http://schemas.microsoft.com/office/powerpoint/2010/main" val="112529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smtClean="0"/>
          </a:p>
        </p:txBody>
      </p:sp>
      <p:sp>
        <p:nvSpPr>
          <p:cNvPr id="4" name="Footer Placeholder 3"/>
          <p:cNvSpPr>
            <a:spLocks noGrp="1"/>
          </p:cNvSpPr>
          <p:nvPr>
            <p:ph type="ftr" idx="10"/>
          </p:nvPr>
        </p:nvSpPr>
        <p:spPr/>
        <p:txBody>
          <a:bodyPr/>
          <a:lstStyle/>
          <a:p>
            <a:pPr>
              <a:defRPr/>
            </a:pPr>
            <a:r>
              <a:rPr lang="en-US" altLang="zh-TW" smtClean="0"/>
              <a:t>hoho</a:t>
            </a:r>
            <a:endParaRPr lang="en-US" altLang="zh-TW"/>
          </a:p>
        </p:txBody>
      </p:sp>
    </p:spTree>
    <p:extLst>
      <p:ext uri="{BB962C8B-B14F-4D97-AF65-F5344CB8AC3E}">
        <p14:creationId xmlns:p14="http://schemas.microsoft.com/office/powerpoint/2010/main" val="1438901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43</a:t>
            </a:fld>
            <a:endParaRPr lang="en-GB" altLang="zh-TW"/>
          </a:p>
        </p:txBody>
      </p:sp>
    </p:spTree>
    <p:extLst>
      <p:ext uri="{BB962C8B-B14F-4D97-AF65-F5344CB8AC3E}">
        <p14:creationId xmlns:p14="http://schemas.microsoft.com/office/powerpoint/2010/main" val="358075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Here is the example of how the LP operates on one edge set to minimize the via count.</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This is an edge set because they all have the same 2-D projection.(CLICKx2)</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 Click and read</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We keep the routes fixed in neighboring edge sets when we are solving LP for one edge set.</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Then we re-arrange the routes within the edge set to further minimize the number of vias while keeping the edge utilizations within the edge set unchanged.</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After the LP finishes for this edge set, </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only 2 vias are required to make net1 and net2 connected,</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while the edge utilization doesn't change.</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There is one and only one wire routed on the edges on M4 and M5 before and after LP.</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We have a LP to</a:t>
            </a:r>
            <a:r>
              <a:rPr lang="en-US" baseline="0" dirty="0" smtClean="0"/>
              <a:t> minimize the via count.</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It solves edge set by edge set.</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It doesn’t ensure that our proposed metrics don’t change.</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But we force some constraints that the traditional edge utilization doesn’t change after LP is solved.</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baseline="0" dirty="0" smtClean="0"/>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44</a:t>
            </a:fld>
            <a:endParaRPr lang="en-GB" altLang="zh-TW"/>
          </a:p>
        </p:txBody>
      </p:sp>
    </p:spTree>
    <p:extLst>
      <p:ext uri="{BB962C8B-B14F-4D97-AF65-F5344CB8AC3E}">
        <p14:creationId xmlns:p14="http://schemas.microsoft.com/office/powerpoint/2010/main" val="1580096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mismatch</a:t>
            </a:r>
            <a:r>
              <a:rPr lang="en-US" baseline="0" dirty="0" smtClean="0"/>
              <a:t> I'm going to discuss is about via restrictions and spacing issues.</a:t>
            </a:r>
          </a:p>
          <a:p>
            <a:endParaRPr lang="en-US" dirty="0" smtClean="0"/>
          </a:p>
          <a:p>
            <a:r>
              <a:rPr lang="en-US" dirty="0" smtClean="0"/>
              <a:t>First</a:t>
            </a:r>
            <a:r>
              <a:rPr lang="en-US" baseline="0" dirty="0" smtClean="0"/>
              <a:t> lets talk about</a:t>
            </a:r>
            <a:r>
              <a:rPr lang="en-US" dirty="0" smtClean="0"/>
              <a:t> via restriction.</a:t>
            </a:r>
          </a:p>
          <a:p>
            <a:endParaRPr lang="en-US" dirty="0" smtClean="0"/>
          </a:p>
          <a:p>
            <a:r>
              <a:rPr lang="en-US" dirty="0" smtClean="0"/>
              <a:t>For example, in this</a:t>
            </a:r>
            <a:r>
              <a:rPr lang="en-US" baseline="0" dirty="0" smtClean="0"/>
              <a:t> metal layer, there are two routes with different kinds of via connection.</a:t>
            </a:r>
          </a:p>
          <a:p>
            <a:r>
              <a:rPr lang="en-US" baseline="0" dirty="0" smtClean="0"/>
              <a:t>These two are vias.  They are used to connect two adjacent metal layers to each other.</a:t>
            </a:r>
          </a:p>
          <a:p>
            <a:endParaRPr lang="en-US" baseline="0" dirty="0" smtClean="0"/>
          </a:p>
          <a:p>
            <a:r>
              <a:rPr lang="en-US" baseline="0" dirty="0" smtClean="0"/>
              <a:t>One route is connected to the lower metal layer thru a via.</a:t>
            </a:r>
          </a:p>
          <a:p>
            <a:r>
              <a:rPr lang="en-US" baseline="0" dirty="0" smtClean="0"/>
              <a:t>The via size is the same with the wire size on that metal layer.</a:t>
            </a:r>
          </a:p>
          <a:p>
            <a:endParaRPr lang="en-US" baseline="0" dirty="0" smtClean="0"/>
          </a:p>
          <a:p>
            <a:r>
              <a:rPr lang="en-US" baseline="0" dirty="0" smtClean="0"/>
              <a:t>The other route is connected to the higher metal layer thru a larger via.</a:t>
            </a:r>
          </a:p>
          <a:p>
            <a:r>
              <a:rPr lang="en-US" baseline="0" dirty="0" smtClean="0"/>
              <a:t>This via is larger than the other one because the higher metal layer has a greater wire size.</a:t>
            </a:r>
          </a:p>
          <a:p>
            <a:endParaRPr lang="en-US" baseline="0" dirty="0" smtClean="0"/>
          </a:p>
          <a:p>
            <a:r>
              <a:rPr lang="en-US" baseline="0" dirty="0" smtClean="0"/>
              <a:t>So a larger via is required to connect two adjacent metal layers of different wire sizes.</a:t>
            </a:r>
          </a:p>
          <a:p>
            <a:r>
              <a:rPr lang="en-US" baseline="0" dirty="0" smtClean="0"/>
              <a:t>Compared to the other one, the large via may cause more blockage, which has never been considered before in any other work.</a:t>
            </a:r>
          </a:p>
          <a:p>
            <a:endParaRPr lang="en-US" baseline="0" dirty="0" smtClean="0"/>
          </a:p>
          <a:p>
            <a:r>
              <a:rPr lang="en-US" baseline="0" dirty="0" smtClean="0"/>
              <a:t>However, such issue is becoming more common, especially in advanced tech nodes.  </a:t>
            </a:r>
          </a:p>
          <a:p>
            <a:r>
              <a:rPr lang="en-US" baseline="0" dirty="0" smtClean="0"/>
              <a:t>For example, metal layers with four different wire sizes are used in 32 nm.</a:t>
            </a:r>
          </a:p>
          <a:p>
            <a:r>
              <a:rPr lang="en-US" baseline="0" dirty="0" smtClean="0"/>
              <a:t>The wire sizes in two adjacent metal layers can differ up to 2x.</a:t>
            </a:r>
          </a:p>
          <a:p>
            <a:endParaRPr lang="en-US" baseline="0" dirty="0" smtClean="0"/>
          </a:p>
          <a:p>
            <a:r>
              <a:rPr lang="en-US" baseline="0" dirty="0" smtClean="0"/>
              <a:t>Second, let's talk about spacing issues.</a:t>
            </a:r>
          </a:p>
          <a:p>
            <a:r>
              <a:rPr lang="en-US" baseline="0" dirty="0" smtClean="0"/>
              <a:t>Certain types of nets may require more spacing with wire segments of adjacent nets, especially on timing-critical paths.</a:t>
            </a:r>
            <a:endParaRPr lang="en-US" dirty="0"/>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49</a:t>
            </a:fld>
            <a:endParaRPr lang="en-GB" altLang="zh-TW"/>
          </a:p>
        </p:txBody>
      </p:sp>
    </p:spTree>
    <p:extLst>
      <p:ext uri="{BB962C8B-B14F-4D97-AF65-F5344CB8AC3E}">
        <p14:creationId xmlns:p14="http://schemas.microsoft.com/office/powerpoint/2010/main" val="42311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a:t>
            </a:r>
            <a:r>
              <a:rPr lang="en-US" baseline="0" dirty="0" smtClean="0"/>
              <a:t> first talk about introduction and preliminaries, including ….</a:t>
            </a:r>
          </a:p>
          <a:p>
            <a:r>
              <a:rPr lang="en-US" baseline="0" dirty="0" smtClean="0"/>
              <a:t>After that, we will go thru the summary of the proposal.</a:t>
            </a:r>
          </a:p>
          <a:p>
            <a:r>
              <a:rPr lang="en-US" baseline="0" dirty="0" smtClean="0"/>
              <a:t>The project I have done is called via aware GR, which includes works on modeling and algorithm.</a:t>
            </a:r>
          </a:p>
          <a:p>
            <a:r>
              <a:rPr lang="en-US" baseline="0" dirty="0" smtClean="0"/>
              <a:t>In the end, I will introduce three future works.</a:t>
            </a:r>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2</a:t>
            </a:fld>
            <a:endParaRPr lang="en-GB" altLang="zh-TW"/>
          </a:p>
        </p:txBody>
      </p:sp>
    </p:spTree>
    <p:extLst>
      <p:ext uri="{BB962C8B-B14F-4D97-AF65-F5344CB8AC3E}">
        <p14:creationId xmlns:p14="http://schemas.microsoft.com/office/powerpoint/2010/main" val="500786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This is the design flow</a:t>
            </a:r>
            <a:r>
              <a:rPr lang="en-US" baseline="0" dirty="0" smtClean="0"/>
              <a:t> of VLSI.</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In physical design, there are several steps.</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Signal routing is an important and time-consuming step in design cycle.</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Particularly in signal routing, we first do global routing and then perform a much more time consuming detailed routing.</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This work is going to focus on reducing the mismatch between them, as I will explain it later, which makes the flow much more efficient.</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dirty="0" smtClean="0"/>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3</a:t>
            </a:fld>
            <a:endParaRPr lang="en-GB" altLang="zh-TW"/>
          </a:p>
        </p:txBody>
      </p:sp>
    </p:spTree>
    <p:extLst>
      <p:ext uri="{BB962C8B-B14F-4D97-AF65-F5344CB8AC3E}">
        <p14:creationId xmlns:p14="http://schemas.microsoft.com/office/powerpoint/2010/main" val="1818084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I'm going to give a brief</a:t>
            </a:r>
            <a:r>
              <a:rPr lang="en-US" baseline="0" dirty="0" smtClean="0"/>
              <a:t> introduction to global routing and detailed routing before discussing the mismatch between them.</a:t>
            </a:r>
          </a:p>
          <a:p>
            <a:endParaRPr lang="en-US" baseline="0" dirty="0" smtClean="0"/>
          </a:p>
          <a:p>
            <a:r>
              <a:rPr lang="en-US" baseline="0" dirty="0" smtClean="0"/>
              <a:t>For example, there is a net with 2 net pins in this figure. (CLICKx2)</a:t>
            </a:r>
          </a:p>
          <a:p>
            <a:endParaRPr lang="en-US" baseline="0" dirty="0" smtClean="0"/>
          </a:p>
          <a:p>
            <a:r>
              <a:rPr lang="en-US" baseline="0" dirty="0" smtClean="0"/>
              <a:t>In global routing, the routing region is first partitioned into several small tiles ( we called them global cells or g-cells ). (CLICKx2)</a:t>
            </a:r>
          </a:p>
          <a:p>
            <a:endParaRPr lang="en-US" baseline="0" dirty="0" smtClean="0"/>
          </a:p>
          <a:p>
            <a:r>
              <a:rPr lang="en-US" baseline="0" dirty="0" smtClean="0"/>
              <a:t>Then we construct a grid graph based on the partitioning.</a:t>
            </a:r>
          </a:p>
          <a:p>
            <a:r>
              <a:rPr lang="en-US" baseline="0" dirty="0" smtClean="0"/>
              <a:t>Each g-cell becomes a vertex (CLICK)</a:t>
            </a:r>
          </a:p>
          <a:p>
            <a:r>
              <a:rPr lang="en-US" baseline="0" dirty="0" smtClean="0"/>
              <a:t>Every boundary between two adjacent g-cells becomes an edge (CLICKx5)</a:t>
            </a:r>
          </a:p>
          <a:p>
            <a:endParaRPr lang="en-US" baseline="0" dirty="0" smtClean="0"/>
          </a:p>
          <a:p>
            <a:r>
              <a:rPr lang="en-US" baseline="0" dirty="0" smtClean="0"/>
              <a:t>In the grid graph, we are going to find a route to connect the two vertices containing the two net pins.  (CLICK) </a:t>
            </a:r>
          </a:p>
          <a:p>
            <a:r>
              <a:rPr lang="en-US" baseline="0" dirty="0" smtClean="0"/>
              <a:t>In this case, the route to connect them is L-shape.(CLICK)</a:t>
            </a:r>
          </a:p>
          <a:p>
            <a:endParaRPr lang="en-US" dirty="0" smtClean="0"/>
          </a:p>
          <a:p>
            <a:r>
              <a:rPr lang="en-US" dirty="0" smtClean="0"/>
              <a:t>After GR, we use</a:t>
            </a:r>
            <a:r>
              <a:rPr lang="en-US" baseline="0" dirty="0" smtClean="0"/>
              <a:t> the GR solution as the starting point and then </a:t>
            </a:r>
            <a:r>
              <a:rPr lang="en-US" dirty="0" smtClean="0"/>
              <a:t>perform a DR</a:t>
            </a:r>
            <a:r>
              <a:rPr lang="en-US" baseline="0" dirty="0" smtClean="0"/>
              <a:t> to determine the exact physical information of the detailed routes.</a:t>
            </a:r>
          </a:p>
          <a:p>
            <a:r>
              <a:rPr lang="en-US" baseline="0" dirty="0" smtClean="0"/>
              <a:t>(CLICK)</a:t>
            </a:r>
          </a:p>
          <a:p>
            <a:endParaRPr lang="en-US" baseline="0" dirty="0" smtClean="0"/>
          </a:p>
          <a:p>
            <a:r>
              <a:rPr lang="en-US" baseline="0" dirty="0" smtClean="0"/>
              <a:t>We need to assign every global route to a specific routing track, as shown in the figure.</a:t>
            </a:r>
          </a:p>
          <a:p>
            <a:r>
              <a:rPr lang="en-US" baseline="0" dirty="0" smtClean="0"/>
              <a:t>We also need to determine the exact locations of vias to connect adjacent metal layers.</a:t>
            </a:r>
          </a:p>
          <a:p>
            <a:r>
              <a:rPr lang="en-US" baseline="0" dirty="0" smtClean="0"/>
              <a:t>When DR finishes, net pins, instead of g-cells, are connected with detailed wirings.</a:t>
            </a:r>
          </a:p>
          <a:p>
            <a:endParaRPr lang="en-US" baseline="0" dirty="0" smtClean="0"/>
          </a:p>
          <a:p>
            <a:pPr marL="0" marR="0" lvl="1"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//GR is an approximation because it’s using a coarse-grained grid</a:t>
            </a:r>
          </a:p>
          <a:p>
            <a:endParaRPr lang="en-US" dirty="0"/>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4</a:t>
            </a:fld>
            <a:endParaRPr lang="en-GB" altLang="zh-TW"/>
          </a:p>
        </p:txBody>
      </p:sp>
    </p:spTree>
    <p:extLst>
      <p:ext uri="{BB962C8B-B14F-4D97-AF65-F5344CB8AC3E}">
        <p14:creationId xmlns:p14="http://schemas.microsoft.com/office/powerpoint/2010/main" val="1746719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am going to discuss the mismatch between GR and DR.</a:t>
            </a:r>
          </a:p>
          <a:p>
            <a:r>
              <a:rPr lang="en-US" baseline="0" dirty="0" smtClean="0"/>
              <a:t>The background is that, in advanced tech nodes, there are many design rules which have to be considered by detailed router but are usually ignored during GR.</a:t>
            </a:r>
          </a:p>
          <a:p>
            <a:endParaRPr lang="en-US" baseline="0" dirty="0" smtClean="0"/>
          </a:p>
          <a:p>
            <a:r>
              <a:rPr lang="en-US" baseline="0" dirty="0" smtClean="0"/>
              <a:t>These design rules cause the mismatch between GR and DR, which reduces the utility of GR as an effective starting point for DR and makes it more difficult and more time consuming for detailed router to resolve all the DRC violations caused by those additional design rules.</a:t>
            </a:r>
          </a:p>
          <a:p>
            <a:endParaRPr lang="en-US" baseline="0" dirty="0" smtClean="0"/>
          </a:p>
          <a:p>
            <a:r>
              <a:rPr lang="en-US" baseline="0" dirty="0" smtClean="0"/>
              <a:t>The sources of mismatch between GR and DR are mainly categorized as follows.  </a:t>
            </a:r>
          </a:p>
          <a:p>
            <a:r>
              <a:rPr lang="en-US" baseline="0" dirty="0" smtClean="0"/>
              <a:t>And I'm going to introduce them one by one.</a:t>
            </a:r>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6</a:t>
            </a:fld>
            <a:endParaRPr lang="en-GB" altLang="zh-TW"/>
          </a:p>
        </p:txBody>
      </p:sp>
    </p:spTree>
    <p:extLst>
      <p:ext uri="{BB962C8B-B14F-4D97-AF65-F5344CB8AC3E}">
        <p14:creationId xmlns:p14="http://schemas.microsoft.com/office/powerpoint/2010/main" val="247596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The first mismatch</a:t>
            </a:r>
            <a:r>
              <a:rPr lang="en-US" baseline="0" dirty="0" smtClean="0"/>
              <a:t> </a:t>
            </a:r>
            <a:r>
              <a:rPr lang="en-US" dirty="0" smtClean="0"/>
              <a:t>I’m going to introduce is</a:t>
            </a:r>
            <a:r>
              <a:rPr lang="en-US" baseline="0" dirty="0" smtClean="0"/>
              <a:t> local nets</a:t>
            </a:r>
          </a:p>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Local nets are those nets with all net pins located in the same g-cell.</a:t>
            </a:r>
          </a:p>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Local nets are traditionally ignored in GR but they take a considerable portion of all the nets.</a:t>
            </a:r>
          </a:p>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For example, they may take around 30% of all the nets in ISPD2011 benchmarks for some version of placements.</a:t>
            </a:r>
          </a:p>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baseline="0" dirty="0" smtClean="0"/>
          </a:p>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There is a few research work considering the local nets in global routing</a:t>
            </a:r>
          </a:p>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baseline="0" dirty="0" smtClean="0"/>
              <a:t>However the accuracy of the study of local nets has not been verified by detailed router yet.</a:t>
            </a:r>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7</a:t>
            </a:fld>
            <a:endParaRPr lang="en-GB" altLang="zh-TW"/>
          </a:p>
        </p:txBody>
      </p:sp>
    </p:spTree>
    <p:extLst>
      <p:ext uri="{BB962C8B-B14F-4D97-AF65-F5344CB8AC3E}">
        <p14:creationId xmlns:p14="http://schemas.microsoft.com/office/powerpoint/2010/main" val="1999701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mismatch</a:t>
            </a:r>
            <a:r>
              <a:rPr lang="en-US" baseline="0" dirty="0" smtClean="0"/>
              <a:t> I'm going to discuss is about via restrictions and spacing issues.</a:t>
            </a:r>
          </a:p>
          <a:p>
            <a:endParaRPr lang="en-US" dirty="0" smtClean="0"/>
          </a:p>
          <a:p>
            <a:r>
              <a:rPr lang="en-US" dirty="0" smtClean="0"/>
              <a:t>First</a:t>
            </a:r>
            <a:r>
              <a:rPr lang="en-US" baseline="0" dirty="0" smtClean="0"/>
              <a:t> lets talk about</a:t>
            </a:r>
            <a:r>
              <a:rPr lang="en-US" dirty="0" smtClean="0"/>
              <a:t> via restriction.</a:t>
            </a:r>
          </a:p>
          <a:p>
            <a:endParaRPr lang="en-US" dirty="0" smtClean="0"/>
          </a:p>
          <a:p>
            <a:r>
              <a:rPr lang="en-US" dirty="0" smtClean="0"/>
              <a:t>For example, in this</a:t>
            </a:r>
            <a:r>
              <a:rPr lang="en-US" baseline="0" dirty="0" smtClean="0"/>
              <a:t> metal layer, there are two routes with different kinds of via connection.</a:t>
            </a:r>
          </a:p>
          <a:p>
            <a:r>
              <a:rPr lang="en-US" baseline="0" dirty="0" smtClean="0"/>
              <a:t>These two are vias.  They are used to connect two adjacent metal layers to each other.</a:t>
            </a:r>
          </a:p>
          <a:p>
            <a:endParaRPr lang="en-US" baseline="0" dirty="0" smtClean="0"/>
          </a:p>
          <a:p>
            <a:r>
              <a:rPr lang="en-US" baseline="0" dirty="0" smtClean="0"/>
              <a:t>One route is connected to the lower metal layer thru a via.</a:t>
            </a:r>
          </a:p>
          <a:p>
            <a:r>
              <a:rPr lang="en-US" baseline="0" dirty="0" smtClean="0"/>
              <a:t>The via size is the same with the wire size on that metal layer.</a:t>
            </a:r>
          </a:p>
          <a:p>
            <a:endParaRPr lang="en-US" baseline="0" dirty="0" smtClean="0"/>
          </a:p>
          <a:p>
            <a:r>
              <a:rPr lang="en-US" baseline="0" dirty="0" smtClean="0"/>
              <a:t>The other route is connected to the higher metal layer thru a larger via.</a:t>
            </a:r>
          </a:p>
          <a:p>
            <a:r>
              <a:rPr lang="en-US" baseline="0" dirty="0" smtClean="0"/>
              <a:t>This via is larger than the other one because the higher metal layer has a greater wire size.</a:t>
            </a:r>
          </a:p>
          <a:p>
            <a:endParaRPr lang="en-US" baseline="0" dirty="0" smtClean="0"/>
          </a:p>
          <a:p>
            <a:r>
              <a:rPr lang="en-US" baseline="0" dirty="0" smtClean="0"/>
              <a:t>So a larger via is required to connect two adjacent metal layers of different wire sizes.</a:t>
            </a:r>
          </a:p>
          <a:p>
            <a:r>
              <a:rPr lang="en-US" baseline="0" dirty="0" smtClean="0"/>
              <a:t>Compared to the other one, the large via may cause more blockage, which has never been considered before in any other work.</a:t>
            </a:r>
          </a:p>
          <a:p>
            <a:endParaRPr lang="en-US" baseline="0" dirty="0" smtClean="0"/>
          </a:p>
          <a:p>
            <a:r>
              <a:rPr lang="en-US" baseline="0" dirty="0" smtClean="0"/>
              <a:t>However, such issue is becoming more common, especially in advanced tech nodes.  </a:t>
            </a:r>
          </a:p>
          <a:p>
            <a:r>
              <a:rPr lang="en-US" baseline="0" dirty="0" smtClean="0"/>
              <a:t>For example, metal layers with four different wire sizes are used in 32 nm.</a:t>
            </a:r>
          </a:p>
          <a:p>
            <a:r>
              <a:rPr lang="en-US" baseline="0" dirty="0" smtClean="0"/>
              <a:t>The wire sizes in two adjacent metal layers can differ up to 2x.</a:t>
            </a:r>
          </a:p>
          <a:p>
            <a:endParaRPr lang="en-US" baseline="0" dirty="0" smtClean="0"/>
          </a:p>
          <a:p>
            <a:r>
              <a:rPr lang="en-US" baseline="0" dirty="0" smtClean="0"/>
              <a:t>Second, let's talk about spacing issues.</a:t>
            </a:r>
          </a:p>
          <a:p>
            <a:r>
              <a:rPr lang="en-US" baseline="0" dirty="0" smtClean="0"/>
              <a:t>Certain types of nets may require more spacing with wire segments of adjacent nets, especially on timing-critical paths.</a:t>
            </a:r>
            <a:endParaRPr lang="en-US" dirty="0"/>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8</a:t>
            </a:fld>
            <a:endParaRPr lang="en-GB" altLang="zh-TW"/>
          </a:p>
        </p:txBody>
      </p:sp>
    </p:spTree>
    <p:extLst>
      <p:ext uri="{BB962C8B-B14F-4D97-AF65-F5344CB8AC3E}">
        <p14:creationId xmlns:p14="http://schemas.microsoft.com/office/powerpoint/2010/main" val="93982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mismatch</a:t>
            </a:r>
            <a:r>
              <a:rPr lang="en-US" baseline="0" dirty="0" smtClean="0"/>
              <a:t> I'm going to discuss is about via restrictions and spacing issues.</a:t>
            </a:r>
          </a:p>
          <a:p>
            <a:endParaRPr lang="en-US" dirty="0" smtClean="0"/>
          </a:p>
          <a:p>
            <a:r>
              <a:rPr lang="en-US" dirty="0" smtClean="0"/>
              <a:t>First</a:t>
            </a:r>
            <a:r>
              <a:rPr lang="en-US" baseline="0" dirty="0" smtClean="0"/>
              <a:t> lets talk about</a:t>
            </a:r>
            <a:r>
              <a:rPr lang="en-US" dirty="0" smtClean="0"/>
              <a:t> via restriction.</a:t>
            </a:r>
          </a:p>
          <a:p>
            <a:endParaRPr lang="en-US" dirty="0" smtClean="0"/>
          </a:p>
          <a:p>
            <a:r>
              <a:rPr lang="en-US" dirty="0" smtClean="0"/>
              <a:t>For example, in this</a:t>
            </a:r>
            <a:r>
              <a:rPr lang="en-US" baseline="0" dirty="0" smtClean="0"/>
              <a:t> metal layer, there are two routes with different kinds of via connection.</a:t>
            </a:r>
          </a:p>
          <a:p>
            <a:r>
              <a:rPr lang="en-US" baseline="0" dirty="0" smtClean="0"/>
              <a:t>These two are vias.  They are used to connect two adjacent metal layers to each other.</a:t>
            </a:r>
          </a:p>
          <a:p>
            <a:endParaRPr lang="en-US" baseline="0" dirty="0" smtClean="0"/>
          </a:p>
          <a:p>
            <a:r>
              <a:rPr lang="en-US" baseline="0" dirty="0" smtClean="0"/>
              <a:t>One route is connected to the lower metal layer thru a via.</a:t>
            </a:r>
          </a:p>
          <a:p>
            <a:r>
              <a:rPr lang="en-US" baseline="0" dirty="0" smtClean="0"/>
              <a:t>The via size is the same with the wire size on that metal layer.</a:t>
            </a:r>
          </a:p>
          <a:p>
            <a:endParaRPr lang="en-US" baseline="0" dirty="0" smtClean="0"/>
          </a:p>
          <a:p>
            <a:r>
              <a:rPr lang="en-US" baseline="0" dirty="0" smtClean="0"/>
              <a:t>The other route is connected to the higher metal layer thru a larger via.</a:t>
            </a:r>
          </a:p>
          <a:p>
            <a:r>
              <a:rPr lang="en-US" baseline="0" dirty="0" smtClean="0"/>
              <a:t>This via is larger than the other one because the higher metal layer has a greater wire size.</a:t>
            </a:r>
          </a:p>
          <a:p>
            <a:endParaRPr lang="en-US" baseline="0" dirty="0" smtClean="0"/>
          </a:p>
          <a:p>
            <a:r>
              <a:rPr lang="en-US" baseline="0" dirty="0" smtClean="0"/>
              <a:t>So a larger via is required to connect two adjacent metal layers of different wire sizes.</a:t>
            </a:r>
          </a:p>
          <a:p>
            <a:r>
              <a:rPr lang="en-US" baseline="0" dirty="0" smtClean="0"/>
              <a:t>Compared to the other one, the large via may cause more blockage, which has never been considered before in any other work.</a:t>
            </a:r>
          </a:p>
          <a:p>
            <a:endParaRPr lang="en-US" baseline="0" dirty="0" smtClean="0"/>
          </a:p>
          <a:p>
            <a:r>
              <a:rPr lang="en-US" baseline="0" dirty="0" smtClean="0"/>
              <a:t>However, such issue is becoming more common, especially in advanced tech nodes.  </a:t>
            </a:r>
          </a:p>
          <a:p>
            <a:r>
              <a:rPr lang="en-US" baseline="0" dirty="0" smtClean="0"/>
              <a:t>For example, metal layers with four different wire sizes are used in 32 nm.</a:t>
            </a:r>
          </a:p>
          <a:p>
            <a:r>
              <a:rPr lang="en-US" baseline="0" dirty="0" smtClean="0"/>
              <a:t>The wire sizes in two adjacent metal layers can differ up to 2x.</a:t>
            </a:r>
          </a:p>
          <a:p>
            <a:endParaRPr lang="en-US" baseline="0" dirty="0" smtClean="0"/>
          </a:p>
          <a:p>
            <a:r>
              <a:rPr lang="en-US" baseline="0" dirty="0" smtClean="0"/>
              <a:t>Second, let's talk about spacing issues.</a:t>
            </a:r>
          </a:p>
          <a:p>
            <a:r>
              <a:rPr lang="en-US" baseline="0" dirty="0" smtClean="0"/>
              <a:t>Certain types of nets may require more spacing with wire segments of adjacent nets, especially on timing-critical paths.</a:t>
            </a:r>
            <a:endParaRPr lang="en-US" dirty="0"/>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9</a:t>
            </a:fld>
            <a:endParaRPr lang="en-GB" altLang="zh-TW"/>
          </a:p>
        </p:txBody>
      </p:sp>
    </p:spTree>
    <p:extLst>
      <p:ext uri="{BB962C8B-B14F-4D97-AF65-F5344CB8AC3E}">
        <p14:creationId xmlns:p14="http://schemas.microsoft.com/office/powerpoint/2010/main" val="11125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ts val="0"/>
              </a:spcBef>
              <a:buFont typeface="Wingdings" charset="2"/>
              <a:buChar char="q"/>
            </a:pPr>
            <a:r>
              <a:rPr lang="en-US" dirty="0" smtClean="0"/>
              <a:t>Spacing rules, min-area rules, </a:t>
            </a:r>
            <a:r>
              <a:rPr lang="mr-IN" dirty="0" smtClean="0"/>
              <a:t>…</a:t>
            </a:r>
            <a:r>
              <a:rPr lang="en-US" dirty="0" smtClean="0"/>
              <a:t> (bring 11 here)</a:t>
            </a:r>
          </a:p>
          <a:p>
            <a:pPr lvl="2">
              <a:spcBef>
                <a:spcPts val="0"/>
              </a:spcBef>
            </a:pPr>
            <a:r>
              <a:rPr lang="en-US" dirty="0" smtClean="0"/>
              <a:t>Ensure the minimum distance between routes</a:t>
            </a:r>
          </a:p>
          <a:p>
            <a:pPr lvl="2">
              <a:spcBef>
                <a:spcPts val="0"/>
              </a:spcBef>
            </a:pPr>
            <a:r>
              <a:rPr lang="en-US" dirty="0" smtClean="0"/>
              <a:t>Various spacing rules limited to DR such as metal spacing rule, end-of-line(EOL) rule and cut-to-cut rule</a:t>
            </a:r>
          </a:p>
          <a:p>
            <a:pPr lvl="1">
              <a:spcBef>
                <a:spcPts val="0"/>
              </a:spcBef>
              <a:buFont typeface="Wingdings" charset="2"/>
              <a:buChar char="q"/>
            </a:pPr>
            <a:r>
              <a:rPr lang="en-US" dirty="0" smtClean="0"/>
              <a:t>Min-area rules [1-2]</a:t>
            </a:r>
            <a:endParaRPr lang="zh-CN" altLang="en-US" dirty="0" smtClean="0"/>
          </a:p>
          <a:p>
            <a:pPr lvl="2">
              <a:spcBef>
                <a:spcPts val="0"/>
              </a:spcBef>
            </a:pPr>
            <a:r>
              <a:rPr lang="en-US" dirty="0" smtClean="0"/>
              <a:t>Requires a minimum area for every polygon and is translated to a minimum-length rule due to the fixed width of routing wires</a:t>
            </a:r>
          </a:p>
          <a:p>
            <a:pPr lvl="2">
              <a:spcBef>
                <a:spcPts val="0"/>
              </a:spcBef>
            </a:pPr>
            <a:r>
              <a:rPr lang="en-US" dirty="0" smtClean="0"/>
              <a:t>Ignored during GR but must be satisfied during DR</a:t>
            </a:r>
          </a:p>
          <a:p>
            <a:pPr lvl="1">
              <a:spcBef>
                <a:spcPts val="0"/>
              </a:spcBef>
              <a:buFont typeface="Wingdings" charset="2"/>
              <a:buChar char="q"/>
            </a:pPr>
            <a:r>
              <a:rPr lang="en-US" dirty="0" smtClean="0"/>
              <a:t>SADP-aware rules [3-4]</a:t>
            </a:r>
          </a:p>
          <a:p>
            <a:pPr lvl="2">
              <a:spcBef>
                <a:spcPts val="0"/>
              </a:spcBef>
            </a:pPr>
            <a:r>
              <a:rPr lang="en-US" dirty="0" smtClean="0"/>
              <a:t>Restrictive design rules, mainly defined around the EOL (end-of-line) of a routing segment for Self-Aligned Double Patterning technology</a:t>
            </a:r>
          </a:p>
          <a:p>
            <a:pPr lvl="2">
              <a:spcBef>
                <a:spcPts val="0"/>
              </a:spcBef>
            </a:pPr>
            <a:r>
              <a:rPr lang="en-US" dirty="0" smtClean="0"/>
              <a:t>Ignored during GR but must be satisfied during DR</a:t>
            </a:r>
          </a:p>
          <a:p>
            <a:endParaRPr lang="en-US" baseline="0" dirty="0" smtClean="0"/>
          </a:p>
          <a:p>
            <a:r>
              <a:rPr lang="en-US" baseline="0" dirty="0" smtClean="0"/>
              <a:t>//	I will not going to handle all of these issues.  I will be going to consider some of them.</a:t>
            </a:r>
          </a:p>
          <a:p>
            <a:r>
              <a:rPr lang="en-US" baseline="0" dirty="0" smtClean="0"/>
              <a:t>//	Q : which one is more important?</a:t>
            </a:r>
          </a:p>
          <a:p>
            <a:r>
              <a:rPr lang="en-US" baseline="0" dirty="0" smtClean="0"/>
              <a:t>//	A : It depends.  For example, I consider SADP less important because it depends on some specific technology.  In that sense, it has lower priority.</a:t>
            </a:r>
          </a:p>
          <a:p>
            <a:r>
              <a:rPr lang="en-US" baseline="0" dirty="0" smtClean="0"/>
              <a:t>//	But, for example, the via restriction is always the case no matter what lithography technology is uses in fabrication, as long as the circuit is scaling down.</a:t>
            </a:r>
          </a:p>
          <a:p>
            <a:r>
              <a:rPr lang="en-US" baseline="0" dirty="0" smtClean="0"/>
              <a:t>//	So I will give it a higher priority to consider in my work, which is the current research project I’m going to introduce today.</a:t>
            </a:r>
            <a:endParaRPr lang="en-US" dirty="0"/>
          </a:p>
        </p:txBody>
      </p:sp>
      <p:sp>
        <p:nvSpPr>
          <p:cNvPr id="4" name="Slide Number Placeholder 3"/>
          <p:cNvSpPr>
            <a:spLocks noGrp="1"/>
          </p:cNvSpPr>
          <p:nvPr>
            <p:ph type="sldNum" idx="10"/>
          </p:nvPr>
        </p:nvSpPr>
        <p:spPr/>
        <p:txBody>
          <a:bodyPr/>
          <a:lstStyle/>
          <a:p>
            <a:pPr>
              <a:defRPr/>
            </a:pPr>
            <a:fld id="{42CF60E1-0127-4D46-B1D3-A5A6557303AD}" type="slidenum">
              <a:rPr lang="zh-TW" altLang="en-GB" smtClean="0"/>
              <a:pPr>
                <a:defRPr/>
              </a:pPr>
              <a:t>10</a:t>
            </a:fld>
            <a:endParaRPr lang="en-GB" altLang="zh-TW"/>
          </a:p>
        </p:txBody>
      </p:sp>
    </p:spTree>
    <p:extLst>
      <p:ext uri="{BB962C8B-B14F-4D97-AF65-F5344CB8AC3E}">
        <p14:creationId xmlns:p14="http://schemas.microsoft.com/office/powerpoint/2010/main" val="928467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rot="16200000">
            <a:off x="-3200400" y="3200400"/>
            <a:ext cx="6858000" cy="457200"/>
          </a:xfrm>
          <a:prstGeom prst="rect">
            <a:avLst/>
          </a:prstGeom>
          <a:solidFill>
            <a:srgbClr val="800000"/>
          </a:solidFill>
          <a:ln w="9525">
            <a:noFill/>
            <a:miter lim="800000"/>
            <a:headEnd/>
            <a:tailEnd/>
          </a:ln>
          <a:effectLst/>
        </p:spPr>
        <p:txBody>
          <a:bodyPr wrap="none" anchor="ctr"/>
          <a:lstStyle/>
          <a:p>
            <a:pPr algn="ctr">
              <a:defRPr/>
            </a:pPr>
            <a:endParaRPr kumimoji="0" lang="en-US" sz="1400" b="1" dirty="0">
              <a:solidFill>
                <a:schemeClr val="bg1"/>
              </a:solidFill>
              <a:latin typeface="Tahoma" pitchFamily="34" charset="0"/>
              <a:ea typeface="Arial Unicode MS" pitchFamily="34" charset="-120"/>
              <a:cs typeface="Arial Unicode MS" pitchFamily="34" charset="-120"/>
            </a:endParaRPr>
          </a:p>
        </p:txBody>
      </p:sp>
      <p:sp>
        <p:nvSpPr>
          <p:cNvPr id="5" name="Line 5"/>
          <p:cNvSpPr>
            <a:spLocks noChangeShapeType="1"/>
          </p:cNvSpPr>
          <p:nvPr/>
        </p:nvSpPr>
        <p:spPr bwMode="auto">
          <a:xfrm>
            <a:off x="609600" y="2895600"/>
            <a:ext cx="8305800" cy="0"/>
          </a:xfrm>
          <a:prstGeom prst="line">
            <a:avLst/>
          </a:prstGeom>
          <a:noFill/>
          <a:ln w="50800">
            <a:solidFill>
              <a:srgbClr val="800000"/>
            </a:solidFill>
            <a:round/>
            <a:headEnd/>
            <a:tailEnd/>
          </a:ln>
          <a:effectLst/>
        </p:spPr>
        <p:txBody>
          <a:bodyPr/>
          <a:lstStyle/>
          <a:p>
            <a:pPr>
              <a:defRPr/>
            </a:pPr>
            <a:endParaRPr kumimoji="0" lang="en-US" sz="1800">
              <a:latin typeface="Arial" charset="0"/>
              <a:cs typeface="Arial" charset="0"/>
            </a:endParaRPr>
          </a:p>
        </p:txBody>
      </p:sp>
      <p:sp>
        <p:nvSpPr>
          <p:cNvPr id="6" name="Text Box 6"/>
          <p:cNvSpPr txBox="1">
            <a:spLocks noChangeArrowheads="1"/>
          </p:cNvSpPr>
          <p:nvPr/>
        </p:nvSpPr>
        <p:spPr bwMode="auto">
          <a:xfrm>
            <a:off x="1355725" y="6361113"/>
            <a:ext cx="184150" cy="366712"/>
          </a:xfrm>
          <a:prstGeom prst="rect">
            <a:avLst/>
          </a:prstGeom>
          <a:noFill/>
          <a:ln w="9525">
            <a:noFill/>
            <a:miter lim="800000"/>
            <a:headEnd/>
            <a:tailEnd/>
          </a:ln>
          <a:effectLst/>
        </p:spPr>
        <p:txBody>
          <a:bodyPr wrap="none">
            <a:spAutoFit/>
          </a:bodyPr>
          <a:lstStyle/>
          <a:p>
            <a:pPr>
              <a:defRPr/>
            </a:pPr>
            <a:endParaRPr kumimoji="0" lang="en-US" altLang="zh-TW" sz="1800">
              <a:latin typeface="Arial" charset="0"/>
              <a:ea typeface="Arial Unicode MS" pitchFamily="34" charset="-120"/>
              <a:cs typeface="Arial" charset="0"/>
            </a:endParaRPr>
          </a:p>
        </p:txBody>
      </p:sp>
      <p:pic>
        <p:nvPicPr>
          <p:cNvPr id="7" name="Picture 7" descr="U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302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3"/>
          <p:cNvSpPr>
            <a:spLocks noGrp="1" noChangeArrowheads="1"/>
          </p:cNvSpPr>
          <p:nvPr>
            <p:ph type="ctrTitle"/>
          </p:nvPr>
        </p:nvSpPr>
        <p:spPr>
          <a:xfrm>
            <a:off x="914400" y="1371600"/>
            <a:ext cx="7772400" cy="1470025"/>
          </a:xfrm>
        </p:spPr>
        <p:txBody>
          <a:bodyPr/>
          <a:lstStyle>
            <a:lvl1pPr algn="ctr">
              <a:defRPr/>
            </a:lvl1pPr>
          </a:lstStyle>
          <a:p>
            <a:r>
              <a:rPr lang="en-US"/>
              <a:t>Click to edit Master title style</a:t>
            </a:r>
          </a:p>
        </p:txBody>
      </p:sp>
      <p:sp>
        <p:nvSpPr>
          <p:cNvPr id="86020" name="Rectangle 4"/>
          <p:cNvSpPr>
            <a:spLocks noGrp="1" noChangeArrowheads="1"/>
          </p:cNvSpPr>
          <p:nvPr>
            <p:ph type="subTitle" idx="1"/>
          </p:nvPr>
        </p:nvSpPr>
        <p:spPr>
          <a:xfrm>
            <a:off x="1371600" y="3810000"/>
            <a:ext cx="6858000" cy="2667000"/>
          </a:xfrm>
        </p:spPr>
        <p:txBody>
          <a:bodyPr/>
          <a:lstStyle>
            <a:lvl1pPr marL="0" indent="0" algn="ctr">
              <a:buFontTx/>
              <a:buNone/>
              <a:defRPr/>
            </a:lvl1pPr>
          </a:lstStyle>
          <a:p>
            <a:r>
              <a:rPr lang="en-US"/>
              <a:t>Click to edit Master subtitle style</a:t>
            </a:r>
          </a:p>
        </p:txBody>
      </p:sp>
    </p:spTree>
    <p:extLst>
      <p:ext uri="{BB962C8B-B14F-4D97-AF65-F5344CB8AC3E}">
        <p14:creationId xmlns:p14="http://schemas.microsoft.com/office/powerpoint/2010/main" val="343866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33260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228600"/>
            <a:ext cx="2095500" cy="6400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6134100" cy="6400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45568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820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295400"/>
            <a:ext cx="4114800" cy="533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800600" y="1295400"/>
            <a:ext cx="4114800" cy="5334000"/>
          </a:xfrm>
        </p:spPr>
        <p:txBody>
          <a:bodyPr/>
          <a:lstStyle/>
          <a:p>
            <a:pPr lvl="0"/>
            <a:endParaRPr lang="en-US" noProof="0" smtClean="0"/>
          </a:p>
        </p:txBody>
      </p:sp>
    </p:spTree>
    <p:extLst>
      <p:ext uri="{BB962C8B-B14F-4D97-AF65-F5344CB8AC3E}">
        <p14:creationId xmlns:p14="http://schemas.microsoft.com/office/powerpoint/2010/main" val="2506838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820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295400"/>
            <a:ext cx="4114800" cy="533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295400"/>
            <a:ext cx="4114800" cy="533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2249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382000" cy="990600"/>
          </a:xfrm>
        </p:spPr>
        <p:txBody>
          <a:bodyPr/>
          <a:lstStyle/>
          <a:p>
            <a:r>
              <a:rPr lang="en-US" smtClean="0"/>
              <a:t>Click to edit Master title style</a:t>
            </a:r>
            <a:endParaRPr lang="en-US"/>
          </a:p>
        </p:txBody>
      </p:sp>
      <p:sp>
        <p:nvSpPr>
          <p:cNvPr id="3" name="Content Placeholder 2"/>
          <p:cNvSpPr>
            <a:spLocks noGrp="1"/>
          </p:cNvSpPr>
          <p:nvPr>
            <p:ph idx="1"/>
          </p:nvPr>
        </p:nvSpPr>
        <p:spPr>
          <a:xfrm>
            <a:off x="533400" y="990600"/>
            <a:ext cx="8382000" cy="5334000"/>
          </a:xfrm>
        </p:spPr>
        <p:txBody>
          <a:bodyPr/>
          <a:lstStyle>
            <a:lvl1pPr>
              <a:defRPr sz="2400"/>
            </a:lvl1pPr>
            <a:lvl2pPr>
              <a:defRPr sz="2000"/>
            </a:lvl2pPr>
            <a:lvl3pPr>
              <a:defRPr sz="1800"/>
            </a:lvl3pPr>
            <a:lvl4pPr>
              <a:defRPr sz="16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738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08401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9906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9906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5050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9906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036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9906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036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16223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35736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7914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282369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36848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ChangeArrowheads="1"/>
          </p:cNvSpPr>
          <p:nvPr/>
        </p:nvSpPr>
        <p:spPr bwMode="auto">
          <a:xfrm rot="-5400000">
            <a:off x="-3200400" y="3200400"/>
            <a:ext cx="6858000" cy="457200"/>
          </a:xfrm>
          <a:prstGeom prst="rect">
            <a:avLst/>
          </a:prstGeom>
          <a:solidFill>
            <a:srgbClr val="800000"/>
          </a:solidFill>
          <a:ln w="9525">
            <a:noFill/>
            <a:miter lim="800000"/>
            <a:headEnd/>
            <a:tailEnd/>
          </a:ln>
          <a:effectLst/>
        </p:spPr>
        <p:txBody>
          <a:bodyPr wrap="none" anchor="ctr"/>
          <a:lstStyle/>
          <a:p>
            <a:pPr algn="ctr">
              <a:defRPr/>
            </a:pPr>
            <a:endParaRPr kumimoji="0" lang="en-US" sz="1400" b="1" dirty="0">
              <a:solidFill>
                <a:schemeClr val="bg1"/>
              </a:solidFill>
              <a:latin typeface="Tahoma" pitchFamily="34" charset="0"/>
              <a:cs typeface="Arial" charset="0"/>
            </a:endParaRPr>
          </a:p>
        </p:txBody>
      </p:sp>
      <p:sp>
        <p:nvSpPr>
          <p:cNvPr id="4099" name="Rectangle 3"/>
          <p:cNvSpPr>
            <a:spLocks noGrp="1" noChangeArrowheads="1"/>
          </p:cNvSpPr>
          <p:nvPr>
            <p:ph type="title"/>
          </p:nvPr>
        </p:nvSpPr>
        <p:spPr bwMode="auto">
          <a:xfrm>
            <a:off x="533400" y="76200"/>
            <a:ext cx="8382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p>
        </p:txBody>
      </p:sp>
      <p:sp>
        <p:nvSpPr>
          <p:cNvPr id="4100" name="Rectangle 4"/>
          <p:cNvSpPr>
            <a:spLocks noGrp="1" noChangeArrowheads="1"/>
          </p:cNvSpPr>
          <p:nvPr>
            <p:ph type="body" idx="1"/>
          </p:nvPr>
        </p:nvSpPr>
        <p:spPr bwMode="auto">
          <a:xfrm>
            <a:off x="533400" y="990600"/>
            <a:ext cx="8382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84997" name="Line 5"/>
          <p:cNvSpPr>
            <a:spLocks noChangeShapeType="1"/>
          </p:cNvSpPr>
          <p:nvPr/>
        </p:nvSpPr>
        <p:spPr bwMode="auto">
          <a:xfrm>
            <a:off x="609600" y="990600"/>
            <a:ext cx="8305800" cy="0"/>
          </a:xfrm>
          <a:prstGeom prst="line">
            <a:avLst/>
          </a:prstGeom>
          <a:noFill/>
          <a:ln w="50800">
            <a:solidFill>
              <a:srgbClr val="800000"/>
            </a:solidFill>
            <a:round/>
            <a:headEnd/>
            <a:tailEnd/>
          </a:ln>
          <a:effectLst/>
        </p:spPr>
        <p:txBody>
          <a:bodyPr/>
          <a:lstStyle/>
          <a:p>
            <a:pPr>
              <a:defRPr/>
            </a:pPr>
            <a:endParaRPr kumimoji="0" lang="en-US" sz="1800">
              <a:latin typeface="Arial" charset="0"/>
              <a:cs typeface="Arial" charset="0"/>
            </a:endParaRPr>
          </a:p>
        </p:txBody>
      </p:sp>
      <p:sp>
        <p:nvSpPr>
          <p:cNvPr id="84998" name="Text Box 6"/>
          <p:cNvSpPr txBox="1">
            <a:spLocks noChangeArrowheads="1"/>
          </p:cNvSpPr>
          <p:nvPr/>
        </p:nvSpPr>
        <p:spPr bwMode="auto">
          <a:xfrm>
            <a:off x="0" y="6477000"/>
            <a:ext cx="457200" cy="304800"/>
          </a:xfrm>
          <a:prstGeom prst="rect">
            <a:avLst/>
          </a:prstGeom>
          <a:noFill/>
          <a:ln w="9525">
            <a:noFill/>
            <a:miter lim="800000"/>
            <a:headEnd/>
            <a:tailEnd/>
          </a:ln>
          <a:effectLst/>
        </p:spPr>
        <p:txBody>
          <a:bodyPr>
            <a:spAutoFit/>
          </a:bodyPr>
          <a:lstStyle/>
          <a:p>
            <a:pPr algn="ctr">
              <a:spcBef>
                <a:spcPct val="50000"/>
              </a:spcBef>
              <a:defRPr/>
            </a:pPr>
            <a:fld id="{90DE5E48-E339-4FB2-AFCD-ACD9EA53055A}" type="slidenum">
              <a:rPr kumimoji="0" lang="en-US" altLang="zh-TW" sz="1400" b="1">
                <a:solidFill>
                  <a:schemeClr val="bg1"/>
                </a:solidFill>
                <a:latin typeface="Arial" charset="0"/>
                <a:ea typeface="Arial Unicode MS" pitchFamily="34" charset="-120"/>
                <a:cs typeface="Arial" charset="0"/>
              </a:rPr>
              <a:pPr algn="ctr">
                <a:spcBef>
                  <a:spcPct val="50000"/>
                </a:spcBef>
                <a:defRPr/>
              </a:pPr>
              <a:t>‹#›</a:t>
            </a:fld>
            <a:endParaRPr kumimoji="0" lang="en-US" altLang="zh-TW" sz="1400" b="1">
              <a:solidFill>
                <a:schemeClr val="bg1"/>
              </a:solidFill>
              <a:latin typeface="Arial" charset="0"/>
              <a:ea typeface="Arial Unicode MS" pitchFamily="34" charset="-120"/>
              <a:cs typeface="Arial" charset="0"/>
            </a:endParaRPr>
          </a:p>
        </p:txBody>
      </p:sp>
      <p:sp>
        <p:nvSpPr>
          <p:cNvPr id="84999" name="Text Box 7"/>
          <p:cNvSpPr txBox="1">
            <a:spLocks noChangeArrowheads="1"/>
          </p:cNvSpPr>
          <p:nvPr/>
        </p:nvSpPr>
        <p:spPr bwMode="auto">
          <a:xfrm>
            <a:off x="1355725" y="6361113"/>
            <a:ext cx="184150" cy="366712"/>
          </a:xfrm>
          <a:prstGeom prst="rect">
            <a:avLst/>
          </a:prstGeom>
          <a:noFill/>
          <a:ln w="9525">
            <a:noFill/>
            <a:miter lim="800000"/>
            <a:headEnd/>
            <a:tailEnd/>
          </a:ln>
          <a:effectLst/>
        </p:spPr>
        <p:txBody>
          <a:bodyPr wrap="none">
            <a:spAutoFit/>
          </a:bodyPr>
          <a:lstStyle/>
          <a:p>
            <a:pPr>
              <a:defRPr/>
            </a:pPr>
            <a:endParaRPr kumimoji="0" lang="en-US" altLang="zh-TW" sz="1800">
              <a:latin typeface="Arial" charset="0"/>
              <a:ea typeface="Arial Unicode MS" pitchFamily="34" charset="-120"/>
              <a:cs typeface="Arial" charset="0"/>
            </a:endParaRPr>
          </a:p>
        </p:txBody>
      </p:sp>
    </p:spTree>
  </p:cSld>
  <p:clrMap bg1="lt1" tx1="dk1" bg2="lt2" tx2="dk2" accent1="accent1" accent2="accent2" accent3="accent3" accent4="accent4" accent5="accent5" accent6="accent6" hlink="hlink" folHlink="folHlink"/>
  <p:sldLayoutIdLst>
    <p:sldLayoutId id="2147483904"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4000">
          <a:solidFill>
            <a:schemeClr val="tx2"/>
          </a:solidFill>
          <a:latin typeface="Arial" charset="0"/>
          <a:ea typeface="+mj-ea"/>
          <a:cs typeface="+mj-cs"/>
        </a:defRPr>
      </a:lvl1pPr>
      <a:lvl2pPr algn="l" rtl="0" eaLnBrk="0" fontAlgn="base" hangingPunct="0">
        <a:spcBef>
          <a:spcPct val="0"/>
        </a:spcBef>
        <a:spcAft>
          <a:spcPct val="0"/>
        </a:spcAft>
        <a:defRPr sz="4000">
          <a:solidFill>
            <a:schemeClr val="tx2"/>
          </a:solidFill>
          <a:latin typeface="Arial" charset="0"/>
          <a:cs typeface="Arial" charset="0"/>
        </a:defRPr>
      </a:lvl2pPr>
      <a:lvl3pPr algn="l" rtl="0" eaLnBrk="0" fontAlgn="base" hangingPunct="0">
        <a:spcBef>
          <a:spcPct val="0"/>
        </a:spcBef>
        <a:spcAft>
          <a:spcPct val="0"/>
        </a:spcAft>
        <a:defRPr sz="4000">
          <a:solidFill>
            <a:schemeClr val="tx2"/>
          </a:solidFill>
          <a:latin typeface="Arial" charset="0"/>
          <a:cs typeface="Arial" charset="0"/>
        </a:defRPr>
      </a:lvl3pPr>
      <a:lvl4pPr algn="l" rtl="0" eaLnBrk="0" fontAlgn="base" hangingPunct="0">
        <a:spcBef>
          <a:spcPct val="0"/>
        </a:spcBef>
        <a:spcAft>
          <a:spcPct val="0"/>
        </a:spcAft>
        <a:defRPr sz="4000">
          <a:solidFill>
            <a:schemeClr val="tx2"/>
          </a:solidFill>
          <a:latin typeface="Arial" charset="0"/>
          <a:cs typeface="Arial" charset="0"/>
        </a:defRPr>
      </a:lvl4pPr>
      <a:lvl5pPr algn="l" rtl="0" eaLnBrk="0" fontAlgn="base" hangingPunct="0">
        <a:spcBef>
          <a:spcPct val="0"/>
        </a:spcBef>
        <a:spcAft>
          <a:spcPct val="0"/>
        </a:spcAft>
        <a:defRPr sz="4000">
          <a:solidFill>
            <a:schemeClr val="tx2"/>
          </a:solidFill>
          <a:latin typeface="Arial" charset="0"/>
          <a:cs typeface="Arial" charset="0"/>
        </a:defRPr>
      </a:lvl5pPr>
      <a:lvl6pPr marL="457200" algn="l" rtl="0" fontAlgn="base">
        <a:spcBef>
          <a:spcPct val="0"/>
        </a:spcBef>
        <a:spcAft>
          <a:spcPct val="0"/>
        </a:spcAft>
        <a:defRPr sz="4400">
          <a:solidFill>
            <a:schemeClr val="tx2"/>
          </a:solidFill>
          <a:latin typeface="Tahoma" pitchFamily="34" charset="0"/>
          <a:cs typeface="Arial" charset="0"/>
        </a:defRPr>
      </a:lvl6pPr>
      <a:lvl7pPr marL="914400" algn="l" rtl="0" fontAlgn="base">
        <a:spcBef>
          <a:spcPct val="0"/>
        </a:spcBef>
        <a:spcAft>
          <a:spcPct val="0"/>
        </a:spcAft>
        <a:defRPr sz="4400">
          <a:solidFill>
            <a:schemeClr val="tx2"/>
          </a:solidFill>
          <a:latin typeface="Tahoma" pitchFamily="34" charset="0"/>
          <a:cs typeface="Arial" charset="0"/>
        </a:defRPr>
      </a:lvl7pPr>
      <a:lvl8pPr marL="1371600" algn="l" rtl="0" fontAlgn="base">
        <a:spcBef>
          <a:spcPct val="0"/>
        </a:spcBef>
        <a:spcAft>
          <a:spcPct val="0"/>
        </a:spcAft>
        <a:defRPr sz="4400">
          <a:solidFill>
            <a:schemeClr val="tx2"/>
          </a:solidFill>
          <a:latin typeface="Tahoma" pitchFamily="34" charset="0"/>
          <a:cs typeface="Arial" charset="0"/>
        </a:defRPr>
      </a:lvl8pPr>
      <a:lvl9pPr marL="1828800" algn="l" rtl="0" fontAlgn="base">
        <a:spcBef>
          <a:spcPct val="0"/>
        </a:spcBef>
        <a:spcAft>
          <a:spcPct val="0"/>
        </a:spcAft>
        <a:defRPr sz="4400">
          <a:solidFill>
            <a:schemeClr val="tx2"/>
          </a:solidFill>
          <a:latin typeface="Tahoma" pitchFamily="34" charset="0"/>
          <a:cs typeface="Arial" charset="0"/>
        </a:defRPr>
      </a:lvl9pPr>
    </p:titleStyle>
    <p:bodyStyle>
      <a:lvl1pPr marL="342900" indent="-342900" algn="l" rtl="0" eaLnBrk="0" fontAlgn="base" hangingPunct="0">
        <a:spcBef>
          <a:spcPct val="20000"/>
        </a:spcBef>
        <a:spcAft>
          <a:spcPct val="0"/>
        </a:spcAft>
        <a:buClr>
          <a:srgbClr val="800000"/>
        </a:buClr>
        <a:buChar char="•"/>
        <a:defRPr sz="3200">
          <a:solidFill>
            <a:schemeClr val="tx1"/>
          </a:solidFill>
          <a:latin typeface="Arial" charset="0"/>
          <a:ea typeface="+mn-ea"/>
          <a:cs typeface="+mn-cs"/>
        </a:defRPr>
      </a:lvl1pPr>
      <a:lvl2pPr marL="742950" indent="-285750" algn="l" rtl="0" eaLnBrk="0" fontAlgn="base" hangingPunct="0">
        <a:spcBef>
          <a:spcPct val="20000"/>
        </a:spcBef>
        <a:spcAft>
          <a:spcPct val="0"/>
        </a:spcAft>
        <a:buClr>
          <a:srgbClr val="800000"/>
        </a:buClr>
        <a:buFont typeface="Arial" pitchFamily="34" charset="0"/>
        <a:buChar char="–"/>
        <a:defRPr sz="2800">
          <a:solidFill>
            <a:schemeClr val="tx1"/>
          </a:solidFill>
          <a:latin typeface="Arial" charset="0"/>
          <a:cs typeface="+mn-cs"/>
        </a:defRPr>
      </a:lvl2pPr>
      <a:lvl3pPr marL="1143000" indent="-228600" algn="l" rtl="0" eaLnBrk="0" fontAlgn="base" hangingPunct="0">
        <a:spcBef>
          <a:spcPct val="20000"/>
        </a:spcBef>
        <a:spcAft>
          <a:spcPct val="0"/>
        </a:spcAft>
        <a:buClr>
          <a:srgbClr val="800000"/>
        </a:buClr>
        <a:buChar char="•"/>
        <a:defRPr sz="2400">
          <a:solidFill>
            <a:schemeClr val="tx1"/>
          </a:solidFill>
          <a:latin typeface="Arial" charset="0"/>
          <a:cs typeface="+mn-cs"/>
        </a:defRPr>
      </a:lvl3pPr>
      <a:lvl4pPr marL="1600200" indent="-228600" algn="l" rtl="0" eaLnBrk="0" fontAlgn="base" hangingPunct="0">
        <a:spcBef>
          <a:spcPct val="20000"/>
        </a:spcBef>
        <a:spcAft>
          <a:spcPct val="0"/>
        </a:spcAft>
        <a:buClr>
          <a:srgbClr val="800000"/>
        </a:buClr>
        <a:buFont typeface="Arial" pitchFamily="34" charset="0"/>
        <a:buChar char="–"/>
        <a:defRPr sz="2000">
          <a:solidFill>
            <a:schemeClr val="tx1"/>
          </a:solidFill>
          <a:latin typeface="Arial" charset="0"/>
          <a:cs typeface="+mn-cs"/>
        </a:defRPr>
      </a:lvl4pPr>
      <a:lvl5pPr marL="2057400" indent="-228600" algn="l" rtl="0" eaLnBrk="0" fontAlgn="base" hangingPunct="0">
        <a:spcBef>
          <a:spcPct val="20000"/>
        </a:spcBef>
        <a:spcAft>
          <a:spcPct val="0"/>
        </a:spcAft>
        <a:buClr>
          <a:srgbClr val="800000"/>
        </a:buClr>
        <a:buFont typeface="Arial" pitchFamily="34" charset="0"/>
        <a:buChar char="»"/>
        <a:defRPr sz="2000">
          <a:solidFill>
            <a:schemeClr val="tx1"/>
          </a:solidFill>
          <a:latin typeface="Arial" charset="0"/>
          <a:cs typeface="+mn-cs"/>
        </a:defRPr>
      </a:lvl5pPr>
      <a:lvl6pPr marL="2514600" indent="-228600" algn="l" rtl="0" fontAlgn="base">
        <a:spcBef>
          <a:spcPct val="20000"/>
        </a:spcBef>
        <a:spcAft>
          <a:spcPct val="0"/>
        </a:spcAft>
        <a:buClr>
          <a:srgbClr val="800000"/>
        </a:buClr>
        <a:buFont typeface="Arial" charset="0"/>
        <a:buChar char="»"/>
        <a:defRPr sz="2000">
          <a:solidFill>
            <a:schemeClr val="tx1"/>
          </a:solidFill>
          <a:latin typeface="+mn-lt"/>
          <a:cs typeface="+mn-cs"/>
        </a:defRPr>
      </a:lvl6pPr>
      <a:lvl7pPr marL="2971800" indent="-228600" algn="l" rtl="0" fontAlgn="base">
        <a:spcBef>
          <a:spcPct val="20000"/>
        </a:spcBef>
        <a:spcAft>
          <a:spcPct val="0"/>
        </a:spcAft>
        <a:buClr>
          <a:srgbClr val="800000"/>
        </a:buClr>
        <a:buFont typeface="Arial" charset="0"/>
        <a:buChar char="»"/>
        <a:defRPr sz="2000">
          <a:solidFill>
            <a:schemeClr val="tx1"/>
          </a:solidFill>
          <a:latin typeface="+mn-lt"/>
          <a:cs typeface="+mn-cs"/>
        </a:defRPr>
      </a:lvl7pPr>
      <a:lvl8pPr marL="3429000" indent="-228600" algn="l" rtl="0" fontAlgn="base">
        <a:spcBef>
          <a:spcPct val="20000"/>
        </a:spcBef>
        <a:spcAft>
          <a:spcPct val="0"/>
        </a:spcAft>
        <a:buClr>
          <a:srgbClr val="800000"/>
        </a:buClr>
        <a:buFont typeface="Arial" charset="0"/>
        <a:buChar char="»"/>
        <a:defRPr sz="2000">
          <a:solidFill>
            <a:schemeClr val="tx1"/>
          </a:solidFill>
          <a:latin typeface="+mn-lt"/>
          <a:cs typeface="+mn-cs"/>
        </a:defRPr>
      </a:lvl8pPr>
      <a:lvl9pPr marL="3886200" indent="-228600" algn="l" rtl="0" fontAlgn="base">
        <a:spcBef>
          <a:spcPct val="20000"/>
        </a:spcBef>
        <a:spcAft>
          <a:spcPct val="0"/>
        </a:spcAft>
        <a:buClr>
          <a:srgbClr val="800000"/>
        </a:buClr>
        <a:buFont typeface="Arial" charset="0"/>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5.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go.mentor.com/4O2zY" TargetMode="External"/><Relationship Id="rId5" Type="http://schemas.openxmlformats.org/officeDocument/2006/relationships/hyperlink" Target="https://www.si2.org/openeda.si2.org/projects/lefdefnew/" TargetMode="Externa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ctrTitle"/>
          </p:nvPr>
        </p:nvSpPr>
        <p:spPr>
          <a:xfrm>
            <a:off x="457200" y="1143000"/>
            <a:ext cx="8686800" cy="1470025"/>
          </a:xfrm>
        </p:spPr>
        <p:txBody>
          <a:bodyPr/>
          <a:lstStyle/>
          <a:p>
            <a:pPr eaLnBrk="1" hangingPunct="1"/>
            <a:r>
              <a:rPr lang="en-US" sz="2000" dirty="0" smtClean="0"/>
              <a:t>Final Defense</a:t>
            </a:r>
            <a:br>
              <a:rPr lang="en-US" sz="2000" dirty="0" smtClean="0"/>
            </a:br>
            <a:r>
              <a:rPr lang="en-US" sz="3600" dirty="0" smtClean="0"/>
              <a:t>Reducing the Mismatch between </a:t>
            </a:r>
            <a:br>
              <a:rPr lang="en-US" sz="3600" dirty="0" smtClean="0"/>
            </a:br>
            <a:r>
              <a:rPr lang="en-US" sz="3600" dirty="0" smtClean="0"/>
              <a:t>Global and Detailed Routing</a:t>
            </a:r>
            <a:endParaRPr lang="en-GB" altLang="zh-TW" sz="3600" dirty="0" smtClean="0">
              <a:latin typeface="Arial" pitchFamily="34" charset="0"/>
              <a:ea typeface="PMingLiU" pitchFamily="18" charset="-120"/>
            </a:endParaRPr>
          </a:p>
        </p:txBody>
      </p:sp>
      <p:sp>
        <p:nvSpPr>
          <p:cNvPr id="6147" name="Rectangle 8"/>
          <p:cNvSpPr>
            <a:spLocks noGrp="1" noChangeArrowheads="1"/>
          </p:cNvSpPr>
          <p:nvPr>
            <p:ph type="subTitle" idx="1"/>
          </p:nvPr>
        </p:nvSpPr>
        <p:spPr>
          <a:xfrm>
            <a:off x="1219200" y="3429000"/>
            <a:ext cx="7543800" cy="2667000"/>
          </a:xfrm>
        </p:spPr>
        <p:txBody>
          <a:bodyPr/>
          <a:lstStyle/>
          <a:p>
            <a:pPr eaLnBrk="1" hangingPunct="1"/>
            <a:r>
              <a:rPr lang="en-US" altLang="zh-TW" sz="2400" b="1" dirty="0" smtClean="0">
                <a:ea typeface="PMingLiU" pitchFamily="18" charset="-120"/>
              </a:rPr>
              <a:t>Daohang Shi</a:t>
            </a:r>
          </a:p>
          <a:p>
            <a:pPr eaLnBrk="1" hangingPunct="1"/>
            <a:endParaRPr lang="en-US" altLang="zh-TW" sz="2400" b="1" dirty="0">
              <a:ea typeface="PMingLiU" pitchFamily="18" charset="-120"/>
            </a:endParaRPr>
          </a:p>
          <a:p>
            <a:pPr eaLnBrk="1" hangingPunct="1"/>
            <a:r>
              <a:rPr lang="en-US" altLang="zh-TW" sz="2400" b="1" dirty="0" smtClean="0">
                <a:ea typeface="PMingLiU" pitchFamily="18" charset="-120"/>
              </a:rPr>
              <a:t>Advised by Professor </a:t>
            </a:r>
            <a:r>
              <a:rPr lang="en-US" altLang="zh-TW" sz="2400" b="1" dirty="0" err="1" smtClean="0">
                <a:ea typeface="PMingLiU" pitchFamily="18" charset="-120"/>
              </a:rPr>
              <a:t>Azadeh</a:t>
            </a:r>
            <a:r>
              <a:rPr lang="en-US" altLang="zh-TW" sz="2400" b="1" dirty="0" smtClean="0">
                <a:ea typeface="PMingLiU" pitchFamily="18" charset="-120"/>
              </a:rPr>
              <a:t> </a:t>
            </a:r>
            <a:r>
              <a:rPr lang="en-US" altLang="zh-TW" sz="2400" b="1" dirty="0" err="1" smtClean="0">
                <a:ea typeface="PMingLiU" pitchFamily="18" charset="-120"/>
              </a:rPr>
              <a:t>Davoodi</a:t>
            </a:r>
            <a:endParaRPr lang="en-US" altLang="zh-TW" sz="2400" b="1" dirty="0" smtClean="0">
              <a:ea typeface="PMingLiU" pitchFamily="18" charset="-12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and Preliminaries</a:t>
            </a:r>
            <a:endParaRPr lang="en-US" dirty="0"/>
          </a:p>
        </p:txBody>
      </p:sp>
      <p:sp>
        <p:nvSpPr>
          <p:cNvPr id="3" name="Content Placeholder 2"/>
          <p:cNvSpPr>
            <a:spLocks noGrp="1"/>
          </p:cNvSpPr>
          <p:nvPr>
            <p:ph idx="1"/>
          </p:nvPr>
        </p:nvSpPr>
        <p:spPr>
          <a:xfrm>
            <a:off x="533400" y="990600"/>
            <a:ext cx="8153400" cy="3048000"/>
          </a:xfrm>
        </p:spPr>
        <p:txBody>
          <a:bodyPr/>
          <a:lstStyle/>
          <a:p>
            <a:r>
              <a:rPr lang="en-US" dirty="0"/>
              <a:t>Sources of mismatch between GR and </a:t>
            </a:r>
            <a:r>
              <a:rPr lang="en-US" dirty="0" smtClean="0"/>
              <a:t>DR</a:t>
            </a:r>
          </a:p>
          <a:p>
            <a:pPr marL="914400" lvl="1" indent="-457200">
              <a:spcBef>
                <a:spcPts val="0"/>
              </a:spcBef>
              <a:buFont typeface="+mj-lt"/>
              <a:buAutoNum type="arabicPeriod" startAt="4"/>
            </a:pPr>
            <a:r>
              <a:rPr lang="en-US" dirty="0" smtClean="0"/>
              <a:t>Manufacturing rules ignored during GR including:</a:t>
            </a:r>
          </a:p>
          <a:p>
            <a:pPr lvl="2">
              <a:spcBef>
                <a:spcPts val="0"/>
              </a:spcBef>
            </a:pPr>
            <a:r>
              <a:rPr lang="en-US" dirty="0" smtClean="0"/>
              <a:t>Spacing rules: require the minimum distance between routes</a:t>
            </a:r>
          </a:p>
          <a:p>
            <a:pPr lvl="2">
              <a:spcBef>
                <a:spcPts val="0"/>
              </a:spcBef>
            </a:pPr>
            <a:r>
              <a:rPr lang="en-US" dirty="0"/>
              <a:t>M</a:t>
            </a:r>
            <a:r>
              <a:rPr lang="en-US" dirty="0" smtClean="0"/>
              <a:t>in-area rules [1-2]: require minimum area for every polygon-shape</a:t>
            </a:r>
          </a:p>
          <a:p>
            <a:pPr marL="914400" lvl="1" indent="-457200">
              <a:buFont typeface="+mj-lt"/>
              <a:buAutoNum type="arabicPeriod" startAt="5"/>
            </a:pPr>
            <a:r>
              <a:rPr lang="en-US" dirty="0" smtClean="0"/>
              <a:t>Metrics for </a:t>
            </a:r>
            <a:r>
              <a:rPr lang="en-US" dirty="0" err="1" smtClean="0"/>
              <a:t>routability</a:t>
            </a:r>
            <a:r>
              <a:rPr lang="en-US" dirty="0" smtClean="0"/>
              <a:t> </a:t>
            </a:r>
            <a:r>
              <a:rPr lang="en-US" dirty="0"/>
              <a:t>evaluation </a:t>
            </a:r>
          </a:p>
          <a:p>
            <a:pPr lvl="2"/>
            <a:r>
              <a:rPr lang="en-US" dirty="0"/>
              <a:t>During GR, traditional overflow metrics increasingly fail to give a clear prediction of routability at the DR stage</a:t>
            </a:r>
          </a:p>
          <a:p>
            <a:pPr lvl="2"/>
            <a:r>
              <a:rPr lang="en-US" dirty="0"/>
              <a:t>New metrics are proposed for GR but not evaluated at DR </a:t>
            </a:r>
            <a:r>
              <a:rPr lang="en-US" dirty="0" smtClean="0"/>
              <a:t>[3-4] </a:t>
            </a:r>
            <a:endParaRPr lang="en-US" dirty="0"/>
          </a:p>
        </p:txBody>
      </p:sp>
      <p:sp>
        <p:nvSpPr>
          <p:cNvPr id="4" name="TextBox 3"/>
          <p:cNvSpPr txBox="1"/>
          <p:nvPr/>
        </p:nvSpPr>
        <p:spPr>
          <a:xfrm>
            <a:off x="457200" y="5320605"/>
            <a:ext cx="8610600" cy="1015663"/>
          </a:xfrm>
          <a:prstGeom prst="rect">
            <a:avLst/>
          </a:prstGeom>
          <a:noFill/>
        </p:spPr>
        <p:txBody>
          <a:bodyPr wrap="square" rtlCol="0">
            <a:spAutoFit/>
          </a:bodyPr>
          <a:lstStyle/>
          <a:p>
            <a:pPr marL="228600" indent="-228600">
              <a:buAutoNum type="arabicPeriod"/>
            </a:pPr>
            <a:r>
              <a:rPr lang="en-US" sz="1200" dirty="0" smtClean="0"/>
              <a:t>X. </a:t>
            </a:r>
            <a:r>
              <a:rPr lang="en-US" sz="1200" dirty="0" err="1" smtClean="0"/>
              <a:t>Jia</a:t>
            </a:r>
            <a:r>
              <a:rPr lang="en-US" sz="1200" dirty="0" smtClean="0"/>
              <a:t> </a:t>
            </a:r>
            <a:r>
              <a:rPr lang="en-US" sz="1200" i="1" dirty="0" smtClean="0"/>
              <a:t>et al</a:t>
            </a:r>
            <a:r>
              <a:rPr lang="en-US" sz="1200" dirty="0" smtClean="0"/>
              <a:t>. “A </a:t>
            </a:r>
            <a:r>
              <a:rPr lang="en-US" sz="1200" dirty="0"/>
              <a:t>detailed router based on multi-commodity </a:t>
            </a:r>
            <a:r>
              <a:rPr lang="en-US" sz="1200" dirty="0" smtClean="0"/>
              <a:t>flow method”, </a:t>
            </a:r>
            <a:r>
              <a:rPr lang="en-US" sz="1200" i="1" dirty="0" smtClean="0"/>
              <a:t>ICCAD</a:t>
            </a:r>
            <a:r>
              <a:rPr lang="en-US" sz="1200" dirty="0" smtClean="0"/>
              <a:t>, </a:t>
            </a:r>
            <a:r>
              <a:rPr lang="en-US" sz="1200" dirty="0"/>
              <a:t>2014. </a:t>
            </a:r>
            <a:endParaRPr lang="en-US" sz="1200" dirty="0" smtClean="0"/>
          </a:p>
          <a:p>
            <a:pPr marL="228600" indent="-228600">
              <a:buAutoNum type="arabicPeriod"/>
            </a:pPr>
            <a:r>
              <a:rPr lang="en-US" sz="1200" dirty="0"/>
              <a:t>X. Xu </a:t>
            </a:r>
            <a:r>
              <a:rPr lang="en-US" sz="1200" i="1" dirty="0"/>
              <a:t>et al</a:t>
            </a:r>
            <a:r>
              <a:rPr lang="en-US" sz="1200" dirty="0"/>
              <a:t>. </a:t>
            </a:r>
            <a:r>
              <a:rPr lang="en-US" sz="1200" dirty="0" smtClean="0"/>
              <a:t>“PARR</a:t>
            </a:r>
            <a:r>
              <a:rPr lang="en-US" sz="1200" dirty="0"/>
              <a:t>: pin access planning and regular routing for self-aligned double </a:t>
            </a:r>
            <a:r>
              <a:rPr lang="en-US" sz="1200" dirty="0" smtClean="0"/>
              <a:t>patterning”, </a:t>
            </a:r>
            <a:r>
              <a:rPr lang="en-US" sz="1200" i="1" dirty="0" smtClean="0"/>
              <a:t>DAC</a:t>
            </a:r>
            <a:r>
              <a:rPr lang="en-US" sz="1200" dirty="0" smtClean="0"/>
              <a:t>, 2015.</a:t>
            </a:r>
          </a:p>
          <a:p>
            <a:pPr marL="228600" indent="-228600">
              <a:buFontTx/>
              <a:buAutoNum type="arabicPeriod"/>
            </a:pPr>
            <a:r>
              <a:rPr lang="en-US" sz="1200" dirty="0" smtClean="0"/>
              <a:t>W</a:t>
            </a:r>
            <a:r>
              <a:rPr lang="en-US" sz="1200" dirty="0"/>
              <a:t>. Liu </a:t>
            </a:r>
            <a:r>
              <a:rPr lang="en-US" sz="1200" i="1" dirty="0"/>
              <a:t>et al</a:t>
            </a:r>
            <a:r>
              <a:rPr lang="en-US" sz="1200" dirty="0"/>
              <a:t>. “Routing congestion estimation with real design constraints”, </a:t>
            </a:r>
            <a:r>
              <a:rPr lang="en-US" sz="1200" i="1" dirty="0"/>
              <a:t>DAC</a:t>
            </a:r>
            <a:r>
              <a:rPr lang="en-US" sz="1200" dirty="0"/>
              <a:t>, 2013</a:t>
            </a:r>
            <a:r>
              <a:rPr lang="en-US" sz="1200" dirty="0" smtClean="0"/>
              <a:t>.</a:t>
            </a:r>
          </a:p>
          <a:p>
            <a:pPr marL="228600" indent="-228600">
              <a:buFontTx/>
              <a:buAutoNum type="arabicPeriod"/>
            </a:pPr>
            <a:r>
              <a:rPr lang="en-US" sz="1200" dirty="0"/>
              <a:t>Y. Wei </a:t>
            </a:r>
            <a:r>
              <a:rPr lang="en-US" sz="1200" i="1" dirty="0"/>
              <a:t>et al</a:t>
            </a:r>
            <a:r>
              <a:rPr lang="en-US" sz="1200" dirty="0"/>
              <a:t>. “GLARE: global and local wiring aware routability evaluation”, </a:t>
            </a:r>
            <a:r>
              <a:rPr lang="en-US" sz="1200" i="1" dirty="0"/>
              <a:t>DAC</a:t>
            </a:r>
            <a:r>
              <a:rPr lang="en-US" sz="1200" dirty="0"/>
              <a:t>, 2012. </a:t>
            </a:r>
            <a:r>
              <a:rPr lang="en-US" sz="1200" dirty="0" smtClean="0"/>
              <a:t> </a:t>
            </a:r>
            <a:endParaRPr lang="en-US" sz="1200" dirty="0"/>
          </a:p>
          <a:p>
            <a:pPr marL="228600" indent="-228600">
              <a:buAutoNum type="arabicPeriod"/>
            </a:pPr>
            <a:endParaRPr lang="en-US" sz="1200" dirty="0"/>
          </a:p>
        </p:txBody>
      </p:sp>
    </p:spTree>
    <p:extLst>
      <p:ext uri="{BB962C8B-B14F-4D97-AF65-F5344CB8AC3E}">
        <p14:creationId xmlns:p14="http://schemas.microsoft.com/office/powerpoint/2010/main" val="563108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a:t>
            </a:r>
            <a:r>
              <a:rPr lang="en-US" dirty="0" smtClean="0"/>
              <a:t>Accomplishments</a:t>
            </a:r>
            <a:r>
              <a:rPr lang="en-US" dirty="0" smtClean="0"/>
              <a:t> </a:t>
            </a:r>
            <a:r>
              <a:rPr lang="en-US" dirty="0" smtClean="0"/>
              <a:t>(1/2)</a:t>
            </a:r>
            <a:endParaRPr lang="en-US" dirty="0"/>
          </a:p>
        </p:txBody>
      </p:sp>
      <p:sp>
        <p:nvSpPr>
          <p:cNvPr id="3" name="Content Placeholder 2"/>
          <p:cNvSpPr>
            <a:spLocks noGrp="1"/>
          </p:cNvSpPr>
          <p:nvPr>
            <p:ph idx="1"/>
          </p:nvPr>
        </p:nvSpPr>
        <p:spPr>
          <a:xfrm>
            <a:off x="533400" y="990600"/>
            <a:ext cx="8382000" cy="4114800"/>
          </a:xfrm>
        </p:spPr>
        <p:txBody>
          <a:bodyPr/>
          <a:lstStyle/>
          <a:p>
            <a:pPr>
              <a:spcBef>
                <a:spcPts val="0"/>
              </a:spcBef>
            </a:pPr>
            <a:r>
              <a:rPr lang="en-US" dirty="0" smtClean="0"/>
              <a:t>Models for via size-awareness for GR</a:t>
            </a:r>
          </a:p>
          <a:p>
            <a:pPr>
              <a:spcBef>
                <a:spcPts val="0"/>
              </a:spcBef>
            </a:pPr>
            <a:endParaRPr lang="en-US" dirty="0" smtClean="0"/>
          </a:p>
          <a:p>
            <a:pPr lvl="1">
              <a:spcBef>
                <a:spcPts val="0"/>
              </a:spcBef>
            </a:pPr>
            <a:r>
              <a:rPr lang="en-US" b="1" dirty="0"/>
              <a:t>D. Shi</a:t>
            </a:r>
            <a:r>
              <a:rPr lang="en-US" dirty="0"/>
              <a:t>, E. </a:t>
            </a:r>
            <a:r>
              <a:rPr lang="en-US" dirty="0" err="1"/>
              <a:t>Tashjian</a:t>
            </a:r>
            <a:r>
              <a:rPr lang="en-US" dirty="0"/>
              <a:t>, and A. Davoodi, “Dynamic planning of local congestion from varying-size vias for global routing layer assignment”,</a:t>
            </a:r>
            <a:r>
              <a:rPr lang="en-US" i="1" dirty="0"/>
              <a:t> </a:t>
            </a:r>
            <a:r>
              <a:rPr lang="en-US" i="1" dirty="0" smtClean="0"/>
              <a:t>in ASPDAC </a:t>
            </a:r>
            <a:r>
              <a:rPr lang="en-US" i="1" dirty="0"/>
              <a:t>2016. </a:t>
            </a:r>
          </a:p>
          <a:p>
            <a:pPr lvl="1">
              <a:spcBef>
                <a:spcPts val="0"/>
              </a:spcBef>
            </a:pPr>
            <a:r>
              <a:rPr lang="en-US" b="1" dirty="0" smtClean="0"/>
              <a:t>D</a:t>
            </a:r>
            <a:r>
              <a:rPr lang="en-US" b="1" dirty="0"/>
              <a:t>. Shi</a:t>
            </a:r>
            <a:r>
              <a:rPr lang="en-US" dirty="0"/>
              <a:t>, E. </a:t>
            </a:r>
            <a:r>
              <a:rPr lang="en-US" dirty="0" err="1"/>
              <a:t>Tashjian</a:t>
            </a:r>
            <a:r>
              <a:rPr lang="en-US" dirty="0"/>
              <a:t>, and A. Davoodi</a:t>
            </a:r>
            <a:r>
              <a:rPr lang="en-US" i="1" dirty="0"/>
              <a:t>, </a:t>
            </a:r>
            <a:r>
              <a:rPr lang="en-US" dirty="0"/>
              <a:t>“Dynamic planning of local congestion from varying-size vias for global routing layer assignment”</a:t>
            </a:r>
            <a:r>
              <a:rPr lang="en-US" i="1" dirty="0"/>
              <a:t>, </a:t>
            </a:r>
            <a:r>
              <a:rPr lang="en-US" i="1" dirty="0" smtClean="0"/>
              <a:t>under second-round revision; submitted to TCAD in July 2016.</a:t>
            </a:r>
            <a:endParaRPr lang="en-US" dirty="0" smtClean="0"/>
          </a:p>
          <a:p>
            <a:pPr>
              <a:spcBef>
                <a:spcPts val="0"/>
              </a:spcBef>
            </a:pPr>
            <a:endParaRPr lang="en-US" dirty="0" smtClean="0"/>
          </a:p>
          <a:p>
            <a:pPr>
              <a:spcBef>
                <a:spcPts val="0"/>
              </a:spcBef>
            </a:pPr>
            <a:r>
              <a:rPr lang="en-US" dirty="0" smtClean="0"/>
              <a:t>Models for via location-awareness for GR</a:t>
            </a:r>
          </a:p>
          <a:p>
            <a:pPr>
              <a:spcBef>
                <a:spcPts val="0"/>
              </a:spcBef>
            </a:pPr>
            <a:endParaRPr lang="en-US" dirty="0" smtClean="0"/>
          </a:p>
          <a:p>
            <a:pPr lvl="1">
              <a:spcBef>
                <a:spcPts val="0"/>
              </a:spcBef>
            </a:pPr>
            <a:r>
              <a:rPr lang="en-US" b="1" dirty="0" smtClean="0"/>
              <a:t>D</a:t>
            </a:r>
            <a:r>
              <a:rPr lang="en-US" b="1" dirty="0"/>
              <a:t>. </a:t>
            </a:r>
            <a:r>
              <a:rPr lang="en-US" b="1" dirty="0" smtClean="0"/>
              <a:t>Shi</a:t>
            </a:r>
            <a:r>
              <a:rPr lang="en-US" dirty="0" smtClean="0"/>
              <a:t>,</a:t>
            </a:r>
            <a:r>
              <a:rPr lang="en-US" b="1" dirty="0" smtClean="0"/>
              <a:t> </a:t>
            </a:r>
            <a:r>
              <a:rPr lang="en-US" dirty="0"/>
              <a:t>and A. Davoodi</a:t>
            </a:r>
            <a:r>
              <a:rPr lang="en-US" i="1" dirty="0"/>
              <a:t>, </a:t>
            </a:r>
            <a:r>
              <a:rPr lang="en-US" dirty="0"/>
              <a:t>“</a:t>
            </a:r>
            <a:r>
              <a:rPr lang="en-US" dirty="0" err="1"/>
              <a:t>TraPL</a:t>
            </a:r>
            <a:r>
              <a:rPr lang="en-US" dirty="0"/>
              <a:t>: Track Planning of Local Congestion for Global Routing ”, </a:t>
            </a:r>
            <a:r>
              <a:rPr lang="en-US" i="1" dirty="0" smtClean="0"/>
              <a:t>submitted to DAC </a:t>
            </a:r>
            <a:r>
              <a:rPr lang="en-US" i="1" dirty="0"/>
              <a:t>2017</a:t>
            </a:r>
            <a:r>
              <a:rPr lang="en-US" i="1" dirty="0" smtClean="0"/>
              <a:t>.</a:t>
            </a:r>
          </a:p>
          <a:p>
            <a:pPr lvl="1">
              <a:spcBef>
                <a:spcPts val="0"/>
              </a:spcBef>
            </a:pPr>
            <a:r>
              <a:rPr lang="en-US" dirty="0" smtClean="0"/>
              <a:t>Extended version will be prepared for journal submission.</a:t>
            </a:r>
            <a:endParaRPr lang="en-US" dirty="0"/>
          </a:p>
        </p:txBody>
      </p:sp>
    </p:spTree>
    <p:extLst>
      <p:ext uri="{BB962C8B-B14F-4D97-AF65-F5344CB8AC3E}">
        <p14:creationId xmlns:p14="http://schemas.microsoft.com/office/powerpoint/2010/main" val="21384890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smtClean="0"/>
              <a:t>Accomplishments (</a:t>
            </a:r>
            <a:r>
              <a:rPr lang="en-US" dirty="0" smtClean="0"/>
              <a:t>2/2)</a:t>
            </a:r>
            <a:endParaRPr lang="en-US" dirty="0"/>
          </a:p>
        </p:txBody>
      </p:sp>
      <p:sp>
        <p:nvSpPr>
          <p:cNvPr id="3" name="Content Placeholder 2"/>
          <p:cNvSpPr>
            <a:spLocks noGrp="1"/>
          </p:cNvSpPr>
          <p:nvPr>
            <p:ph idx="1"/>
          </p:nvPr>
        </p:nvSpPr>
        <p:spPr>
          <a:xfrm>
            <a:off x="533400" y="990600"/>
            <a:ext cx="8458200" cy="5029200"/>
          </a:xfrm>
        </p:spPr>
        <p:txBody>
          <a:bodyPr/>
          <a:lstStyle/>
          <a:p>
            <a:pPr>
              <a:spcBef>
                <a:spcPts val="0"/>
              </a:spcBef>
            </a:pPr>
            <a:r>
              <a:rPr lang="en-US" dirty="0" smtClean="0"/>
              <a:t>Improving pin accessibility for GR</a:t>
            </a:r>
          </a:p>
          <a:p>
            <a:pPr>
              <a:spcBef>
                <a:spcPts val="0"/>
              </a:spcBef>
            </a:pPr>
            <a:endParaRPr lang="en-US" sz="1100" dirty="0" smtClean="0"/>
          </a:p>
          <a:p>
            <a:pPr lvl="1">
              <a:spcBef>
                <a:spcPts val="0"/>
              </a:spcBef>
            </a:pPr>
            <a:r>
              <a:rPr lang="en-US" b="1" dirty="0" smtClean="0"/>
              <a:t>D</a:t>
            </a:r>
            <a:r>
              <a:rPr lang="en-US" b="1" dirty="0"/>
              <a:t>. </a:t>
            </a:r>
            <a:r>
              <a:rPr lang="en-US" b="1" dirty="0" smtClean="0"/>
              <a:t>Shi</a:t>
            </a:r>
            <a:r>
              <a:rPr lang="en-US" dirty="0" smtClean="0"/>
              <a:t>, and </a:t>
            </a:r>
            <a:r>
              <a:rPr lang="en-US" dirty="0"/>
              <a:t>A. Davoodi, “Improving detailed routability and pin access with 3D monolithic standard cells”</a:t>
            </a:r>
            <a:r>
              <a:rPr lang="en-US" i="1" dirty="0"/>
              <a:t>, </a:t>
            </a:r>
            <a:r>
              <a:rPr lang="en-US" i="1" dirty="0" smtClean="0"/>
              <a:t>to appear in ISPD </a:t>
            </a:r>
            <a:r>
              <a:rPr lang="en-US" i="1" dirty="0"/>
              <a:t>2017</a:t>
            </a:r>
            <a:r>
              <a:rPr lang="en-US" i="1" dirty="0" smtClean="0"/>
              <a:t>.</a:t>
            </a:r>
            <a:endParaRPr lang="en-US" dirty="0" smtClean="0"/>
          </a:p>
          <a:p>
            <a:pPr>
              <a:spcBef>
                <a:spcPts val="0"/>
              </a:spcBef>
            </a:pPr>
            <a:endParaRPr lang="en-US" dirty="0" smtClean="0"/>
          </a:p>
          <a:p>
            <a:pPr>
              <a:spcBef>
                <a:spcPts val="0"/>
              </a:spcBef>
            </a:pPr>
            <a:r>
              <a:rPr lang="en-US" dirty="0" smtClean="0"/>
              <a:t>Evaluation and optimization of </a:t>
            </a:r>
            <a:r>
              <a:rPr lang="en-US" dirty="0" err="1" smtClean="0"/>
              <a:t>routability</a:t>
            </a:r>
            <a:r>
              <a:rPr lang="en-US" dirty="0" smtClean="0"/>
              <a:t> for GR</a:t>
            </a:r>
          </a:p>
          <a:p>
            <a:pPr>
              <a:spcBef>
                <a:spcPts val="0"/>
              </a:spcBef>
            </a:pPr>
            <a:endParaRPr lang="en-US" sz="1050" dirty="0" smtClean="0"/>
          </a:p>
          <a:p>
            <a:pPr lvl="1">
              <a:spcBef>
                <a:spcPts val="0"/>
              </a:spcBef>
            </a:pPr>
            <a:r>
              <a:rPr lang="en-US" b="1" dirty="0" smtClean="0"/>
              <a:t>D</a:t>
            </a:r>
            <a:r>
              <a:rPr lang="en-US" b="1" dirty="0"/>
              <a:t>. Shi</a:t>
            </a:r>
            <a:r>
              <a:rPr lang="en-US" dirty="0"/>
              <a:t>, A. </a:t>
            </a:r>
            <a:r>
              <a:rPr lang="en-US" dirty="0" smtClean="0"/>
              <a:t>Davoodi, </a:t>
            </a:r>
            <a:r>
              <a:rPr lang="en-US" dirty="0"/>
              <a:t>and J. T. </a:t>
            </a:r>
            <a:r>
              <a:rPr lang="en-US" dirty="0" err="1"/>
              <a:t>Linderoth</a:t>
            </a:r>
            <a:r>
              <a:rPr lang="en-US" dirty="0"/>
              <a:t>, “A procedure for improving the distribution of congestion in global routing”,</a:t>
            </a:r>
            <a:r>
              <a:rPr lang="en-US" i="1" dirty="0"/>
              <a:t> </a:t>
            </a:r>
            <a:r>
              <a:rPr lang="en-US" i="1" dirty="0" smtClean="0"/>
              <a:t>in DATE </a:t>
            </a:r>
            <a:r>
              <a:rPr lang="en-US" i="1" dirty="0"/>
              <a:t>2016</a:t>
            </a:r>
            <a:r>
              <a:rPr lang="en-US" i="1" dirty="0" smtClean="0"/>
              <a:t>.</a:t>
            </a:r>
          </a:p>
          <a:p>
            <a:pPr>
              <a:spcBef>
                <a:spcPts val="0"/>
              </a:spcBef>
            </a:pPr>
            <a:endParaRPr lang="en-US" dirty="0" smtClean="0"/>
          </a:p>
          <a:p>
            <a:pPr>
              <a:spcBef>
                <a:spcPts val="0"/>
              </a:spcBef>
            </a:pPr>
            <a:r>
              <a:rPr lang="en-US" dirty="0" smtClean="0"/>
              <a:t>Collaborative project: Secure router for split manufacturing</a:t>
            </a:r>
          </a:p>
          <a:p>
            <a:pPr>
              <a:spcBef>
                <a:spcPts val="0"/>
              </a:spcBef>
            </a:pPr>
            <a:endParaRPr lang="en-US" sz="1100" dirty="0" smtClean="0"/>
          </a:p>
          <a:p>
            <a:pPr lvl="1">
              <a:spcBef>
                <a:spcPts val="0"/>
              </a:spcBef>
            </a:pPr>
            <a:r>
              <a:rPr lang="en-US" dirty="0" smtClean="0"/>
              <a:t>J</a:t>
            </a:r>
            <a:r>
              <a:rPr lang="en-US" dirty="0"/>
              <a:t>. (Flynn) Magana, </a:t>
            </a:r>
            <a:r>
              <a:rPr lang="en-US" b="1" dirty="0"/>
              <a:t>D. Shi</a:t>
            </a:r>
            <a:r>
              <a:rPr lang="en-US" dirty="0"/>
              <a:t>, and A. Davoodi, "Are proximity attacks a threat to the security of split manufacturing of Integrated Circuits?"</a:t>
            </a:r>
            <a:r>
              <a:rPr lang="en-US" i="1" dirty="0"/>
              <a:t>, </a:t>
            </a:r>
            <a:r>
              <a:rPr lang="en-US" i="1" dirty="0" smtClean="0"/>
              <a:t>in ICCAD 2016.</a:t>
            </a:r>
            <a:endParaRPr lang="en-US" i="1" dirty="0"/>
          </a:p>
          <a:p>
            <a:pPr marL="742950" lvl="2" indent="-342900">
              <a:spcBef>
                <a:spcPts val="0"/>
              </a:spcBef>
            </a:pPr>
            <a:endParaRPr lang="en-US" dirty="0"/>
          </a:p>
        </p:txBody>
      </p:sp>
    </p:spTree>
    <p:extLst>
      <p:ext uri="{BB962C8B-B14F-4D97-AF65-F5344CB8AC3E}">
        <p14:creationId xmlns:p14="http://schemas.microsoft.com/office/powerpoint/2010/main" val="12767764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ummary of Preliminary Exam</a:t>
            </a:r>
            <a:endParaRPr dirty="0"/>
          </a:p>
        </p:txBody>
      </p:sp>
      <p:sp>
        <p:nvSpPr>
          <p:cNvPr id="3" name="Content Placeholder 2"/>
          <p:cNvSpPr>
            <a:spLocks noGrp="1"/>
          </p:cNvSpPr>
          <p:nvPr>
            <p:ph idx="1"/>
          </p:nvPr>
        </p:nvSpPr>
        <p:spPr>
          <a:xfrm>
            <a:off x="533400" y="990600"/>
            <a:ext cx="8382000" cy="5334000"/>
          </a:xfrm>
        </p:spPr>
        <p:txBody>
          <a:bodyPr/>
          <a:lstStyle/>
          <a:p>
            <a:r>
              <a:rPr lang="en-US" dirty="0" smtClean="0"/>
              <a:t>Via size-aware global routing</a:t>
            </a:r>
          </a:p>
          <a:p>
            <a:pPr lvl="1"/>
            <a:r>
              <a:rPr lang="en-US" dirty="0" smtClean="0"/>
              <a:t>Models to capture the impact of via size on routing resource usage during GR</a:t>
            </a:r>
          </a:p>
          <a:p>
            <a:pPr lvl="1"/>
            <a:r>
              <a:rPr lang="en-US" dirty="0" smtClean="0"/>
              <a:t>Via size-aware layer assignment algorithm for GR</a:t>
            </a:r>
          </a:p>
        </p:txBody>
      </p:sp>
      <p:pic>
        <p:nvPicPr>
          <p:cNvPr id="4"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819400" y="2971800"/>
            <a:ext cx="3260045" cy="265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079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4400" y="2133600"/>
            <a:ext cx="7772400" cy="1470025"/>
          </a:xfrm>
        </p:spPr>
        <p:txBody>
          <a:bodyPr/>
          <a:lstStyle/>
          <a:p>
            <a:r>
              <a:rPr lang="en-US" dirty="0" err="1" smtClean="0"/>
              <a:t>TraPL</a:t>
            </a:r>
            <a:r>
              <a:rPr lang="en-US" dirty="0" smtClean="0"/>
              <a:t>: </a:t>
            </a:r>
            <a:br>
              <a:rPr lang="en-US" dirty="0" smtClean="0"/>
            </a:br>
            <a:r>
              <a:rPr lang="en-US" dirty="0" smtClean="0"/>
              <a:t>Via-aware Track </a:t>
            </a:r>
            <a:r>
              <a:rPr lang="en-US" dirty="0"/>
              <a:t>P</a:t>
            </a:r>
            <a:r>
              <a:rPr lang="en-US" dirty="0" smtClean="0"/>
              <a:t>lanning for GR</a:t>
            </a:r>
            <a:endParaRPr dirty="0"/>
          </a:p>
        </p:txBody>
      </p:sp>
    </p:spTree>
    <p:extLst>
      <p:ext uri="{BB962C8B-B14F-4D97-AF65-F5344CB8AC3E}">
        <p14:creationId xmlns:p14="http://schemas.microsoft.com/office/powerpoint/2010/main" val="542845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Proposed Analyzer</a:t>
            </a:r>
            <a:endParaRPr dirty="0"/>
          </a:p>
        </p:txBody>
      </p:sp>
      <p:sp>
        <p:nvSpPr>
          <p:cNvPr id="13" name="Content Placeholder 12"/>
          <p:cNvSpPr>
            <a:spLocks noGrp="1"/>
          </p:cNvSpPr>
          <p:nvPr>
            <p:ph idx="1"/>
          </p:nvPr>
        </p:nvSpPr>
        <p:spPr>
          <a:xfrm>
            <a:off x="533400" y="3505200"/>
            <a:ext cx="8382000" cy="2819400"/>
          </a:xfrm>
        </p:spPr>
        <p:txBody>
          <a:bodyPr/>
          <a:lstStyle/>
          <a:p>
            <a:pPr>
              <a:spcBef>
                <a:spcPts val="0"/>
              </a:spcBef>
            </a:pPr>
            <a:r>
              <a:rPr lang="en-US" dirty="0" smtClean="0"/>
              <a:t>Provides better estimation of local congestion for GR</a:t>
            </a:r>
          </a:p>
          <a:p>
            <a:pPr>
              <a:spcBef>
                <a:spcPts val="0"/>
              </a:spcBef>
            </a:pPr>
            <a:r>
              <a:rPr lang="en-US" dirty="0" smtClean="0"/>
              <a:t>Integrated with Olympus tool by Mentor Graphics</a:t>
            </a:r>
          </a:p>
          <a:p>
            <a:pPr>
              <a:spcBef>
                <a:spcPts val="0"/>
              </a:spcBef>
            </a:pPr>
            <a:r>
              <a:rPr lang="en-US" dirty="0" smtClean="0"/>
              <a:t>Evaluated using industry benchmarks released in the ISPD 2015 contest</a:t>
            </a:r>
          </a:p>
          <a:p>
            <a:pPr lvl="1">
              <a:spcBef>
                <a:spcPts val="0"/>
              </a:spcBef>
            </a:pPr>
            <a:r>
              <a:rPr lang="en-US" dirty="0" smtClean="0"/>
              <a:t>Example design shown above:</a:t>
            </a:r>
          </a:p>
          <a:p>
            <a:pPr lvl="2">
              <a:spcBef>
                <a:spcPts val="0"/>
              </a:spcBef>
            </a:pPr>
            <a:r>
              <a:rPr lang="en-US" dirty="0" smtClean="0"/>
              <a:t>45nm technology; GR grid-size: 150x150 for 5 metal layers</a:t>
            </a:r>
          </a:p>
          <a:p>
            <a:pPr lvl="2">
              <a:spcBef>
                <a:spcPts val="0"/>
              </a:spcBef>
            </a:pPr>
            <a:r>
              <a:rPr lang="en-US" dirty="0" smtClean="0"/>
              <a:t># cells = 108,288 and # nets = 110,281</a:t>
            </a:r>
          </a:p>
        </p:txBody>
      </p:sp>
      <p:grpSp>
        <p:nvGrpSpPr>
          <p:cNvPr id="12" name="Group 11"/>
          <p:cNvGrpSpPr/>
          <p:nvPr/>
        </p:nvGrpSpPr>
        <p:grpSpPr>
          <a:xfrm>
            <a:off x="533400" y="1066800"/>
            <a:ext cx="2804884" cy="2441012"/>
            <a:chOff x="554620" y="2226197"/>
            <a:chExt cx="2804884" cy="2441012"/>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607" b="3615"/>
            <a:stretch/>
          </p:blipFill>
          <p:spPr>
            <a:xfrm flipV="1">
              <a:off x="554620" y="2227912"/>
              <a:ext cx="2804884" cy="2439297"/>
            </a:xfrm>
            <a:prstGeom prst="rect">
              <a:avLst/>
            </a:prstGeom>
          </p:spPr>
        </p:pic>
        <p:sp>
          <p:nvSpPr>
            <p:cNvPr id="7" name="TextBox 6"/>
            <p:cNvSpPr txBox="1"/>
            <p:nvPr/>
          </p:nvSpPr>
          <p:spPr>
            <a:xfrm>
              <a:off x="1584416" y="2226197"/>
              <a:ext cx="1467068" cy="584775"/>
            </a:xfrm>
            <a:prstGeom prst="rect">
              <a:avLst/>
            </a:prstGeom>
            <a:noFill/>
          </p:spPr>
          <p:txBody>
            <a:bodyPr wrap="none" rtlCol="0">
              <a:spAutoFit/>
            </a:bodyPr>
            <a:lstStyle/>
            <a:p>
              <a:r>
                <a:rPr lang="en-US" b="1" dirty="0" smtClean="0">
                  <a:solidFill>
                    <a:schemeClr val="bg1"/>
                  </a:solidFill>
                </a:rPr>
                <a:t>Olympus-GR</a:t>
              </a:r>
            </a:p>
            <a:p>
              <a:r>
                <a:rPr lang="en-US" b="1" dirty="0" smtClean="0">
                  <a:solidFill>
                    <a:schemeClr val="bg1"/>
                  </a:solidFill>
                </a:rPr>
                <a:t>Runtime: 10s</a:t>
              </a:r>
            </a:p>
          </p:txBody>
        </p:sp>
      </p:grpSp>
      <p:grpSp>
        <p:nvGrpSpPr>
          <p:cNvPr id="11" name="Group 10"/>
          <p:cNvGrpSpPr/>
          <p:nvPr/>
        </p:nvGrpSpPr>
        <p:grpSpPr>
          <a:xfrm>
            <a:off x="6183994" y="1050404"/>
            <a:ext cx="2830682" cy="2457408"/>
            <a:chOff x="3359504" y="2209800"/>
            <a:chExt cx="2830682" cy="2457408"/>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35" b="3636"/>
            <a:stretch/>
          </p:blipFill>
          <p:spPr>
            <a:xfrm flipV="1">
              <a:off x="3359504" y="2226198"/>
              <a:ext cx="2824270" cy="2441010"/>
            </a:xfrm>
            <a:prstGeom prst="rect">
              <a:avLst/>
            </a:prstGeom>
          </p:spPr>
        </p:pic>
        <p:sp>
          <p:nvSpPr>
            <p:cNvPr id="8" name="TextBox 7"/>
            <p:cNvSpPr txBox="1"/>
            <p:nvPr/>
          </p:nvSpPr>
          <p:spPr>
            <a:xfrm>
              <a:off x="4489079" y="2209800"/>
              <a:ext cx="1701107" cy="584775"/>
            </a:xfrm>
            <a:prstGeom prst="rect">
              <a:avLst/>
            </a:prstGeom>
            <a:noFill/>
          </p:spPr>
          <p:txBody>
            <a:bodyPr wrap="none" rtlCol="0">
              <a:spAutoFit/>
            </a:bodyPr>
            <a:lstStyle/>
            <a:p>
              <a:r>
                <a:rPr lang="en-US" b="1" dirty="0" smtClean="0">
                  <a:solidFill>
                    <a:schemeClr val="bg1"/>
                  </a:solidFill>
                </a:rPr>
                <a:t>Olympus-DR</a:t>
              </a:r>
            </a:p>
            <a:p>
              <a:r>
                <a:rPr lang="en-US" b="1" dirty="0" smtClean="0">
                  <a:solidFill>
                    <a:schemeClr val="bg1"/>
                  </a:solidFill>
                </a:rPr>
                <a:t>Runtime: 3000s</a:t>
              </a:r>
            </a:p>
          </p:txBody>
        </p:sp>
      </p:grpSp>
      <p:grpSp>
        <p:nvGrpSpPr>
          <p:cNvPr id="3" name="Group 2"/>
          <p:cNvGrpSpPr/>
          <p:nvPr/>
        </p:nvGrpSpPr>
        <p:grpSpPr>
          <a:xfrm>
            <a:off x="3357670" y="1050405"/>
            <a:ext cx="2826324" cy="2457407"/>
            <a:chOff x="6183774" y="2209801"/>
            <a:chExt cx="2826324" cy="2457407"/>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607" b="3449"/>
            <a:stretch/>
          </p:blipFill>
          <p:spPr>
            <a:xfrm flipV="1">
              <a:off x="6183774" y="2209801"/>
              <a:ext cx="2826324" cy="2457407"/>
            </a:xfrm>
            <a:prstGeom prst="rect">
              <a:avLst/>
            </a:prstGeom>
          </p:spPr>
        </p:pic>
        <p:sp>
          <p:nvSpPr>
            <p:cNvPr id="9" name="TextBox 8"/>
            <p:cNvSpPr txBox="1"/>
            <p:nvPr/>
          </p:nvSpPr>
          <p:spPr>
            <a:xfrm>
              <a:off x="7345179" y="2226197"/>
              <a:ext cx="1473480" cy="584775"/>
            </a:xfrm>
            <a:prstGeom prst="rect">
              <a:avLst/>
            </a:prstGeom>
            <a:noFill/>
          </p:spPr>
          <p:txBody>
            <a:bodyPr wrap="none" rtlCol="0">
              <a:spAutoFit/>
            </a:bodyPr>
            <a:lstStyle/>
            <a:p>
              <a:r>
                <a:rPr lang="en-US" b="1" dirty="0" smtClean="0">
                  <a:solidFill>
                    <a:schemeClr val="bg1"/>
                  </a:solidFill>
                </a:rPr>
                <a:t>Our analyzer</a:t>
              </a:r>
            </a:p>
            <a:p>
              <a:r>
                <a:rPr lang="en-US" b="1" dirty="0" smtClean="0">
                  <a:solidFill>
                    <a:schemeClr val="bg1"/>
                  </a:solidFill>
                </a:rPr>
                <a:t>Runtime: 50s</a:t>
              </a:r>
            </a:p>
          </p:txBody>
        </p:sp>
      </p:grpSp>
      <p:sp>
        <p:nvSpPr>
          <p:cNvPr id="14" name="Right Arrow 13"/>
          <p:cNvSpPr/>
          <p:nvPr/>
        </p:nvSpPr>
        <p:spPr>
          <a:xfrm>
            <a:off x="2971800" y="2362200"/>
            <a:ext cx="609600" cy="304800"/>
          </a:xfrm>
          <a:prstGeom prst="rightArrow">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5943600" y="2362200"/>
            <a:ext cx="609600" cy="304800"/>
          </a:xfrm>
          <a:prstGeom prst="rightArrow">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8406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382000" cy="990600"/>
          </a:xfrm>
        </p:spPr>
        <p:txBody>
          <a:bodyPr/>
          <a:lstStyle/>
          <a:p>
            <a:r>
              <a:rPr lang="en-US" dirty="0" smtClean="0"/>
              <a:t>Motivation for Via Awareness</a:t>
            </a:r>
            <a:endParaRPr sz="3200" dirty="0"/>
          </a:p>
        </p:txBody>
      </p:sp>
      <p:sp>
        <p:nvSpPr>
          <p:cNvPr id="3" name="Content Placeholder 2"/>
          <p:cNvSpPr>
            <a:spLocks noGrp="1"/>
          </p:cNvSpPr>
          <p:nvPr>
            <p:ph idx="1"/>
          </p:nvPr>
        </p:nvSpPr>
        <p:spPr>
          <a:xfrm>
            <a:off x="496640" y="1003855"/>
            <a:ext cx="8382000" cy="990600"/>
          </a:xfrm>
        </p:spPr>
        <p:txBody>
          <a:bodyPr/>
          <a:lstStyle/>
          <a:p>
            <a:r>
              <a:rPr lang="en-US" dirty="0" smtClean="0"/>
              <a:t>Impact of via-awareness during track assignment on local congestion in g-cells</a:t>
            </a:r>
            <a:endParaRPr dirty="0"/>
          </a:p>
        </p:txBody>
      </p:sp>
      <p:grpSp>
        <p:nvGrpSpPr>
          <p:cNvPr id="60" name="Group 59"/>
          <p:cNvGrpSpPr/>
          <p:nvPr/>
        </p:nvGrpSpPr>
        <p:grpSpPr>
          <a:xfrm>
            <a:off x="3631532" y="3200400"/>
            <a:ext cx="2438400" cy="2438400"/>
            <a:chOff x="3048000" y="2133600"/>
            <a:chExt cx="2438400" cy="2438400"/>
          </a:xfrm>
        </p:grpSpPr>
        <p:sp>
          <p:nvSpPr>
            <p:cNvPr id="50" name="Rectangle 49"/>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52" name="Straight Connector 51"/>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5400000">
              <a:off x="4538918" y="3532495"/>
              <a:ext cx="711448" cy="338554"/>
            </a:xfrm>
            <a:prstGeom prst="rect">
              <a:avLst/>
            </a:prstGeom>
            <a:noFill/>
          </p:spPr>
          <p:txBody>
            <a:bodyPr wrap="square" rtlCol="0">
              <a:spAutoFit/>
            </a:bodyPr>
            <a:lstStyle/>
            <a:p>
              <a:r>
                <a:rPr lang="mr-IN" smtClean="0"/>
                <a:t>…</a:t>
              </a:r>
              <a:endParaRPr dirty="0"/>
            </a:p>
          </p:txBody>
        </p:sp>
      </p:grpSp>
      <p:sp>
        <p:nvSpPr>
          <p:cNvPr id="70" name="TextBox 69"/>
          <p:cNvSpPr txBox="1"/>
          <p:nvPr/>
        </p:nvSpPr>
        <p:spPr>
          <a:xfrm>
            <a:off x="1361639" y="4954452"/>
            <a:ext cx="1301959" cy="338554"/>
          </a:xfrm>
          <a:prstGeom prst="rect">
            <a:avLst/>
          </a:prstGeom>
          <a:solidFill>
            <a:schemeClr val="bg1">
              <a:lumMod val="85000"/>
            </a:schemeClr>
          </a:solidFill>
        </p:spPr>
        <p:txBody>
          <a:bodyPr wrap="none" rtlCol="0">
            <a:spAutoFit/>
          </a:bodyPr>
          <a:lstStyle/>
          <a:p>
            <a:r>
              <a:rPr lang="en-US" smtClean="0"/>
              <a:t>g-cell on M3</a:t>
            </a:r>
            <a:endParaRPr/>
          </a:p>
        </p:txBody>
      </p:sp>
      <p:cxnSp>
        <p:nvCxnSpPr>
          <p:cNvPr id="71" name="Straight Connector 70"/>
          <p:cNvCxnSpPr/>
          <p:nvPr/>
        </p:nvCxnSpPr>
        <p:spPr>
          <a:xfrm>
            <a:off x="5201371" y="3770956"/>
            <a:ext cx="2438400" cy="0"/>
          </a:xfrm>
          <a:prstGeom prst="line">
            <a:avLst/>
          </a:prstGeom>
          <a:ln w="1270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375351" y="3946482"/>
            <a:ext cx="686342" cy="338554"/>
          </a:xfrm>
          <a:prstGeom prst="rect">
            <a:avLst/>
          </a:prstGeom>
          <a:noFill/>
        </p:spPr>
        <p:txBody>
          <a:bodyPr wrap="none" rtlCol="0">
            <a:spAutoFit/>
          </a:bodyPr>
          <a:lstStyle/>
          <a:p>
            <a:r>
              <a:rPr lang="en-US" smtClean="0"/>
              <a:t>Net A</a:t>
            </a:r>
            <a:endParaRPr dirty="0"/>
          </a:p>
        </p:txBody>
      </p:sp>
      <p:sp>
        <p:nvSpPr>
          <p:cNvPr id="83" name="TextBox 82"/>
          <p:cNvSpPr txBox="1"/>
          <p:nvPr/>
        </p:nvSpPr>
        <p:spPr>
          <a:xfrm>
            <a:off x="525684" y="3144227"/>
            <a:ext cx="2363147" cy="338554"/>
          </a:xfrm>
          <a:prstGeom prst="rect">
            <a:avLst/>
          </a:prstGeom>
          <a:solidFill>
            <a:schemeClr val="bg1">
              <a:lumMod val="85000"/>
            </a:schemeClr>
          </a:solidFill>
        </p:spPr>
        <p:txBody>
          <a:bodyPr wrap="none" rtlCol="0">
            <a:spAutoFit/>
          </a:bodyPr>
          <a:lstStyle/>
          <a:p>
            <a:r>
              <a:rPr lang="en-US" dirty="0" smtClean="0"/>
              <a:t>Routing segment on M3</a:t>
            </a:r>
            <a:endParaRPr dirty="0"/>
          </a:p>
        </p:txBody>
      </p:sp>
      <p:sp>
        <p:nvSpPr>
          <p:cNvPr id="84" name="TextBox 83"/>
          <p:cNvSpPr txBox="1"/>
          <p:nvPr/>
        </p:nvSpPr>
        <p:spPr>
          <a:xfrm>
            <a:off x="525685" y="2278317"/>
            <a:ext cx="2363147" cy="338554"/>
          </a:xfrm>
          <a:prstGeom prst="rect">
            <a:avLst/>
          </a:prstGeom>
          <a:solidFill>
            <a:schemeClr val="bg1">
              <a:lumMod val="85000"/>
            </a:schemeClr>
          </a:solidFill>
        </p:spPr>
        <p:txBody>
          <a:bodyPr wrap="none" rtlCol="0">
            <a:spAutoFit/>
          </a:bodyPr>
          <a:lstStyle/>
          <a:p>
            <a:r>
              <a:rPr lang="en-US" dirty="0" smtClean="0"/>
              <a:t>Routing segment on M4</a:t>
            </a:r>
            <a:endParaRPr dirty="0"/>
          </a:p>
        </p:txBody>
      </p:sp>
      <p:sp>
        <p:nvSpPr>
          <p:cNvPr id="85" name="TextBox 84"/>
          <p:cNvSpPr txBox="1"/>
          <p:nvPr/>
        </p:nvSpPr>
        <p:spPr>
          <a:xfrm>
            <a:off x="535854" y="2707048"/>
            <a:ext cx="3343784" cy="338554"/>
          </a:xfrm>
          <a:prstGeom prst="rect">
            <a:avLst/>
          </a:prstGeom>
          <a:solidFill>
            <a:schemeClr val="bg1">
              <a:lumMod val="85000"/>
            </a:schemeClr>
          </a:solidFill>
        </p:spPr>
        <p:txBody>
          <a:bodyPr wrap="none" rtlCol="0">
            <a:spAutoFit/>
          </a:bodyPr>
          <a:lstStyle/>
          <a:p>
            <a:r>
              <a:rPr lang="en-US" dirty="0"/>
              <a:t>Inter-layer </a:t>
            </a:r>
            <a:r>
              <a:rPr lang="en-US" dirty="0" smtClean="0"/>
              <a:t>via between M3 and M4</a:t>
            </a:r>
            <a:endParaRPr dirty="0"/>
          </a:p>
        </p:txBody>
      </p:sp>
      <p:cxnSp>
        <p:nvCxnSpPr>
          <p:cNvPr id="86" name="Straight Arrow Connector 85"/>
          <p:cNvCxnSpPr>
            <a:stCxn id="84" idx="3"/>
          </p:cNvCxnSpPr>
          <p:nvPr/>
        </p:nvCxnSpPr>
        <p:spPr>
          <a:xfrm>
            <a:off x="2888832" y="2447594"/>
            <a:ext cx="1817242" cy="259454"/>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3" idx="3"/>
          </p:cNvCxnSpPr>
          <p:nvPr/>
        </p:nvCxnSpPr>
        <p:spPr>
          <a:xfrm>
            <a:off x="2888831" y="3313504"/>
            <a:ext cx="437901" cy="842773"/>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201371" y="3770956"/>
            <a:ext cx="0" cy="1944044"/>
          </a:xfrm>
          <a:prstGeom prst="line">
            <a:avLst/>
          </a:prstGeom>
          <a:ln w="1270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70" idx="3"/>
          </p:cNvCxnSpPr>
          <p:nvPr/>
        </p:nvCxnSpPr>
        <p:spPr>
          <a:xfrm flipV="1">
            <a:off x="2663598" y="5044708"/>
            <a:ext cx="967933" cy="79021"/>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5077907" y="3656101"/>
            <a:ext cx="246926" cy="246926"/>
            <a:chOff x="6553200" y="2819400"/>
            <a:chExt cx="914400" cy="914400"/>
          </a:xfrm>
          <a:solidFill>
            <a:srgbClr val="FFC000"/>
          </a:solidFill>
        </p:grpSpPr>
        <p:sp>
          <p:nvSpPr>
            <p:cNvPr id="101" name="Rectangle 100"/>
            <p:cNvSpPr/>
            <p:nvPr/>
          </p:nvSpPr>
          <p:spPr>
            <a:xfrm>
              <a:off x="6553200" y="2819400"/>
              <a:ext cx="914400" cy="914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02" name="Straight Connector 101"/>
            <p:cNvCxnSpPr/>
            <p:nvPr/>
          </p:nvCxnSpPr>
          <p:spPr>
            <a:xfrm>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7686575" y="3564473"/>
            <a:ext cx="697627" cy="338554"/>
          </a:xfrm>
          <a:prstGeom prst="rect">
            <a:avLst/>
          </a:prstGeom>
          <a:noFill/>
        </p:spPr>
        <p:txBody>
          <a:bodyPr wrap="none" rtlCol="0">
            <a:spAutoFit/>
          </a:bodyPr>
          <a:lstStyle/>
          <a:p>
            <a:r>
              <a:rPr lang="en-US" dirty="0" smtClean="0"/>
              <a:t>Net B</a:t>
            </a:r>
            <a:endParaRPr dirty="0"/>
          </a:p>
        </p:txBody>
      </p:sp>
      <p:sp>
        <p:nvSpPr>
          <p:cNvPr id="105" name="TextBox 104"/>
          <p:cNvSpPr txBox="1"/>
          <p:nvPr/>
        </p:nvSpPr>
        <p:spPr>
          <a:xfrm>
            <a:off x="5833881" y="4975747"/>
            <a:ext cx="2363147" cy="338554"/>
          </a:xfrm>
          <a:prstGeom prst="rect">
            <a:avLst/>
          </a:prstGeom>
          <a:solidFill>
            <a:schemeClr val="bg1">
              <a:lumMod val="85000"/>
            </a:schemeClr>
          </a:solidFill>
        </p:spPr>
        <p:txBody>
          <a:bodyPr wrap="none" rtlCol="0">
            <a:spAutoFit/>
          </a:bodyPr>
          <a:lstStyle/>
          <a:p>
            <a:r>
              <a:rPr lang="en-US" dirty="0"/>
              <a:t>R</a:t>
            </a:r>
            <a:r>
              <a:rPr lang="en-US" dirty="0" smtClean="0"/>
              <a:t>outing segment on M4</a:t>
            </a:r>
            <a:endParaRPr dirty="0"/>
          </a:p>
        </p:txBody>
      </p:sp>
      <p:sp>
        <p:nvSpPr>
          <p:cNvPr id="106" name="TextBox 105"/>
          <p:cNvSpPr txBox="1"/>
          <p:nvPr/>
        </p:nvSpPr>
        <p:spPr>
          <a:xfrm>
            <a:off x="5833882" y="4109837"/>
            <a:ext cx="2363147" cy="338554"/>
          </a:xfrm>
          <a:prstGeom prst="rect">
            <a:avLst/>
          </a:prstGeom>
          <a:solidFill>
            <a:schemeClr val="bg1">
              <a:lumMod val="85000"/>
            </a:schemeClr>
          </a:solidFill>
        </p:spPr>
        <p:txBody>
          <a:bodyPr wrap="none" rtlCol="0">
            <a:spAutoFit/>
          </a:bodyPr>
          <a:lstStyle/>
          <a:p>
            <a:r>
              <a:rPr lang="en-US" dirty="0" smtClean="0"/>
              <a:t>Routing segment on M3</a:t>
            </a:r>
            <a:endParaRPr dirty="0"/>
          </a:p>
        </p:txBody>
      </p:sp>
      <p:sp>
        <p:nvSpPr>
          <p:cNvPr id="107" name="TextBox 106"/>
          <p:cNvSpPr txBox="1"/>
          <p:nvPr/>
        </p:nvSpPr>
        <p:spPr>
          <a:xfrm>
            <a:off x="5844051" y="4538568"/>
            <a:ext cx="3343784" cy="338554"/>
          </a:xfrm>
          <a:prstGeom prst="rect">
            <a:avLst/>
          </a:prstGeom>
          <a:solidFill>
            <a:schemeClr val="bg1">
              <a:lumMod val="85000"/>
            </a:schemeClr>
          </a:solidFill>
        </p:spPr>
        <p:txBody>
          <a:bodyPr wrap="none" rtlCol="0">
            <a:spAutoFit/>
          </a:bodyPr>
          <a:lstStyle/>
          <a:p>
            <a:r>
              <a:rPr lang="en-US" dirty="0"/>
              <a:t>Inter-layer via </a:t>
            </a:r>
            <a:r>
              <a:rPr lang="en-US" dirty="0" smtClean="0"/>
              <a:t>between M3 and M4</a:t>
            </a:r>
            <a:endParaRPr dirty="0"/>
          </a:p>
        </p:txBody>
      </p:sp>
      <p:cxnSp>
        <p:nvCxnSpPr>
          <p:cNvPr id="108" name="Straight Arrow Connector 107"/>
          <p:cNvCxnSpPr>
            <a:stCxn id="106" idx="1"/>
          </p:cNvCxnSpPr>
          <p:nvPr/>
        </p:nvCxnSpPr>
        <p:spPr>
          <a:xfrm flipH="1" flipV="1">
            <a:off x="5665020" y="3770956"/>
            <a:ext cx="168862" cy="508158"/>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7" idx="1"/>
          </p:cNvCxnSpPr>
          <p:nvPr/>
        </p:nvCxnSpPr>
        <p:spPr>
          <a:xfrm flipH="1" flipV="1">
            <a:off x="5354737" y="3938865"/>
            <a:ext cx="489314" cy="76898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5" idx="1"/>
          </p:cNvCxnSpPr>
          <p:nvPr/>
        </p:nvCxnSpPr>
        <p:spPr>
          <a:xfrm flipH="1" flipV="1">
            <a:off x="5201371" y="4632950"/>
            <a:ext cx="632510" cy="512074"/>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2175637" y="5958850"/>
            <a:ext cx="6266519" cy="369332"/>
          </a:xfrm>
          <a:prstGeom prst="rect">
            <a:avLst/>
          </a:prstGeom>
          <a:noFill/>
        </p:spPr>
        <p:txBody>
          <a:bodyPr wrap="square" rtlCol="0">
            <a:spAutoFit/>
          </a:bodyPr>
          <a:lstStyle/>
          <a:p>
            <a:r>
              <a:rPr lang="en-US" sz="1800" dirty="0" smtClean="0"/>
              <a:t>Net A and Net B are routed on different tracks in the g-cell. </a:t>
            </a:r>
            <a:endParaRPr sz="1800" dirty="0"/>
          </a:p>
        </p:txBody>
      </p:sp>
      <p:pic>
        <p:nvPicPr>
          <p:cNvPr id="119" name="Picture 118"/>
          <p:cNvPicPr>
            <a:picLocks noChangeAspect="1"/>
          </p:cNvPicPr>
          <p:nvPr/>
        </p:nvPicPr>
        <p:blipFill>
          <a:blip r:embed="rId2"/>
          <a:stretch>
            <a:fillRect/>
          </a:stretch>
        </p:blipFill>
        <p:spPr>
          <a:xfrm>
            <a:off x="1648524" y="5941617"/>
            <a:ext cx="480202" cy="552791"/>
          </a:xfrm>
          <a:prstGeom prst="rect">
            <a:avLst/>
          </a:prstGeom>
        </p:spPr>
      </p:pic>
      <p:cxnSp>
        <p:nvCxnSpPr>
          <p:cNvPr id="43" name="Straight Connector 42"/>
          <p:cNvCxnSpPr/>
          <p:nvPr/>
        </p:nvCxnSpPr>
        <p:spPr>
          <a:xfrm>
            <a:off x="2070879" y="4156277"/>
            <a:ext cx="2635195" cy="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4829537" y="2268639"/>
            <a:ext cx="1638" cy="190500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4706074" y="4032814"/>
            <a:ext cx="246926" cy="246926"/>
            <a:chOff x="6553200" y="2819400"/>
            <a:chExt cx="914400" cy="914400"/>
          </a:xfrm>
          <a:solidFill>
            <a:srgbClr val="00B0F0"/>
          </a:solidFill>
        </p:grpSpPr>
        <p:sp>
          <p:nvSpPr>
            <p:cNvPr id="46" name="Rectangle 45"/>
            <p:cNvSpPr/>
            <p:nvPr/>
          </p:nvSpPr>
          <p:spPr>
            <a:xfrm>
              <a:off x="6553200" y="2819400"/>
              <a:ext cx="914400" cy="914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47" name="Straight Connector 46"/>
            <p:cNvCxnSpPr/>
            <p:nvPr/>
          </p:nvCxnSpPr>
          <p:spPr>
            <a:xfrm>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cxnSp>
        <p:nvCxnSpPr>
          <p:cNvPr id="89" name="Straight Arrow Connector 88"/>
          <p:cNvCxnSpPr>
            <a:stCxn id="85" idx="3"/>
            <a:endCxn id="46" idx="0"/>
          </p:cNvCxnSpPr>
          <p:nvPr/>
        </p:nvCxnSpPr>
        <p:spPr>
          <a:xfrm>
            <a:off x="3879638" y="2876325"/>
            <a:ext cx="949899" cy="115648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3845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dissolve">
                                      <p:cBhvr>
                                        <p:cTn id="13"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640" y="1003855"/>
            <a:ext cx="8382000" cy="990600"/>
          </a:xfrm>
        </p:spPr>
        <p:txBody>
          <a:bodyPr/>
          <a:lstStyle/>
          <a:p>
            <a:r>
              <a:rPr lang="en-US" dirty="0"/>
              <a:t>Impact of via-awareness during track assignment on local congestion in g-cells</a:t>
            </a:r>
          </a:p>
          <a:p>
            <a:endParaRPr dirty="0"/>
          </a:p>
        </p:txBody>
      </p:sp>
      <p:grpSp>
        <p:nvGrpSpPr>
          <p:cNvPr id="60" name="Group 59"/>
          <p:cNvGrpSpPr/>
          <p:nvPr/>
        </p:nvGrpSpPr>
        <p:grpSpPr>
          <a:xfrm>
            <a:off x="3631532" y="3200400"/>
            <a:ext cx="2438400" cy="2438400"/>
            <a:chOff x="3048000" y="2133600"/>
            <a:chExt cx="2438400" cy="2438400"/>
          </a:xfrm>
        </p:grpSpPr>
        <p:sp>
          <p:nvSpPr>
            <p:cNvPr id="50" name="Rectangle 49"/>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52" name="Straight Connector 51"/>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5400000">
              <a:off x="4538918" y="3532495"/>
              <a:ext cx="711448" cy="338554"/>
            </a:xfrm>
            <a:prstGeom prst="rect">
              <a:avLst/>
            </a:prstGeom>
            <a:noFill/>
          </p:spPr>
          <p:txBody>
            <a:bodyPr wrap="square" rtlCol="0">
              <a:spAutoFit/>
            </a:bodyPr>
            <a:lstStyle/>
            <a:p>
              <a:r>
                <a:rPr lang="mr-IN" smtClean="0"/>
                <a:t>…</a:t>
              </a:r>
              <a:endParaRPr dirty="0"/>
            </a:p>
          </p:txBody>
        </p:sp>
      </p:grpSp>
      <p:cxnSp>
        <p:nvCxnSpPr>
          <p:cNvPr id="69" name="Straight Connector 68"/>
          <p:cNvCxnSpPr>
            <a:endCxn id="74" idx="1"/>
          </p:cNvCxnSpPr>
          <p:nvPr/>
        </p:nvCxnSpPr>
        <p:spPr>
          <a:xfrm>
            <a:off x="2070879" y="4156277"/>
            <a:ext cx="2635195" cy="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61639" y="4954452"/>
            <a:ext cx="1301959" cy="338554"/>
          </a:xfrm>
          <a:prstGeom prst="rect">
            <a:avLst/>
          </a:prstGeom>
          <a:solidFill>
            <a:schemeClr val="bg1">
              <a:lumMod val="85000"/>
            </a:schemeClr>
          </a:solidFill>
        </p:spPr>
        <p:txBody>
          <a:bodyPr wrap="none" rtlCol="0">
            <a:spAutoFit/>
          </a:bodyPr>
          <a:lstStyle/>
          <a:p>
            <a:r>
              <a:rPr lang="en-US" smtClean="0"/>
              <a:t>g-cell on M3</a:t>
            </a:r>
            <a:endParaRPr/>
          </a:p>
        </p:txBody>
      </p:sp>
      <p:cxnSp>
        <p:nvCxnSpPr>
          <p:cNvPr id="71" name="Straight Connector 70"/>
          <p:cNvCxnSpPr/>
          <p:nvPr/>
        </p:nvCxnSpPr>
        <p:spPr>
          <a:xfrm>
            <a:off x="5269147" y="4148143"/>
            <a:ext cx="2438400" cy="0"/>
          </a:xfrm>
          <a:prstGeom prst="line">
            <a:avLst/>
          </a:prstGeom>
          <a:ln w="1270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4829537" y="2268639"/>
            <a:ext cx="1638" cy="190500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4706074" y="4032814"/>
            <a:ext cx="246926" cy="246926"/>
            <a:chOff x="6553200" y="2819400"/>
            <a:chExt cx="914400" cy="914400"/>
          </a:xfrm>
          <a:solidFill>
            <a:srgbClr val="00B0F0"/>
          </a:solidFill>
        </p:grpSpPr>
        <p:sp>
          <p:nvSpPr>
            <p:cNvPr id="74" name="Rectangle 73"/>
            <p:cNvSpPr/>
            <p:nvPr/>
          </p:nvSpPr>
          <p:spPr>
            <a:xfrm>
              <a:off x="6553200" y="2819400"/>
              <a:ext cx="914400" cy="914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75" name="Straight Connector 74"/>
            <p:cNvCxnSpPr/>
            <p:nvPr/>
          </p:nvCxnSpPr>
          <p:spPr>
            <a:xfrm>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1375351" y="3946482"/>
            <a:ext cx="686342" cy="338554"/>
          </a:xfrm>
          <a:prstGeom prst="rect">
            <a:avLst/>
          </a:prstGeom>
          <a:noFill/>
        </p:spPr>
        <p:txBody>
          <a:bodyPr wrap="none" rtlCol="0">
            <a:spAutoFit/>
          </a:bodyPr>
          <a:lstStyle/>
          <a:p>
            <a:r>
              <a:rPr lang="en-US" smtClean="0"/>
              <a:t>Net A</a:t>
            </a:r>
            <a:endParaRPr dirty="0"/>
          </a:p>
        </p:txBody>
      </p:sp>
      <p:cxnSp>
        <p:nvCxnSpPr>
          <p:cNvPr id="95" name="Straight Connector 94"/>
          <p:cNvCxnSpPr/>
          <p:nvPr/>
        </p:nvCxnSpPr>
        <p:spPr>
          <a:xfrm>
            <a:off x="5269147" y="4148143"/>
            <a:ext cx="0" cy="1702430"/>
          </a:xfrm>
          <a:prstGeom prst="line">
            <a:avLst/>
          </a:prstGeom>
          <a:ln w="1270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70" idx="3"/>
          </p:cNvCxnSpPr>
          <p:nvPr/>
        </p:nvCxnSpPr>
        <p:spPr>
          <a:xfrm flipV="1">
            <a:off x="2663598" y="5044708"/>
            <a:ext cx="967933" cy="79021"/>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5145683" y="4033288"/>
            <a:ext cx="246926" cy="246926"/>
            <a:chOff x="6553200" y="2819400"/>
            <a:chExt cx="914400" cy="914400"/>
          </a:xfrm>
          <a:solidFill>
            <a:srgbClr val="FFC000"/>
          </a:solidFill>
        </p:grpSpPr>
        <p:sp>
          <p:nvSpPr>
            <p:cNvPr id="101" name="Rectangle 100"/>
            <p:cNvSpPr/>
            <p:nvPr/>
          </p:nvSpPr>
          <p:spPr>
            <a:xfrm>
              <a:off x="6553200" y="2819400"/>
              <a:ext cx="914400" cy="914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02" name="Straight Connector 101"/>
            <p:cNvCxnSpPr/>
            <p:nvPr/>
          </p:nvCxnSpPr>
          <p:spPr>
            <a:xfrm>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7754351" y="3941660"/>
            <a:ext cx="697627" cy="338554"/>
          </a:xfrm>
          <a:prstGeom prst="rect">
            <a:avLst/>
          </a:prstGeom>
          <a:noFill/>
        </p:spPr>
        <p:txBody>
          <a:bodyPr wrap="none" rtlCol="0">
            <a:spAutoFit/>
          </a:bodyPr>
          <a:lstStyle/>
          <a:p>
            <a:r>
              <a:rPr lang="en-US" dirty="0" smtClean="0"/>
              <a:t>Net B</a:t>
            </a:r>
            <a:endParaRPr dirty="0"/>
          </a:p>
        </p:txBody>
      </p:sp>
      <p:sp>
        <p:nvSpPr>
          <p:cNvPr id="118" name="TextBox 117"/>
          <p:cNvSpPr txBox="1"/>
          <p:nvPr/>
        </p:nvSpPr>
        <p:spPr>
          <a:xfrm>
            <a:off x="2289252" y="5832676"/>
            <a:ext cx="6266519" cy="646331"/>
          </a:xfrm>
          <a:prstGeom prst="rect">
            <a:avLst/>
          </a:prstGeom>
          <a:noFill/>
        </p:spPr>
        <p:txBody>
          <a:bodyPr wrap="square" rtlCol="0">
            <a:spAutoFit/>
          </a:bodyPr>
          <a:lstStyle/>
          <a:p>
            <a:r>
              <a:rPr lang="en-US" sz="1800" dirty="0" smtClean="0"/>
              <a:t>Net A and Net B are routed on the same track in the g-cell.</a:t>
            </a:r>
          </a:p>
          <a:p>
            <a:r>
              <a:rPr lang="en-US" sz="1800" dirty="0" smtClean="0"/>
              <a:t>These two routed segments don’t cause overlap. </a:t>
            </a:r>
            <a:endParaRPr sz="1800" dirty="0"/>
          </a:p>
        </p:txBody>
      </p:sp>
      <p:pic>
        <p:nvPicPr>
          <p:cNvPr id="119" name="Picture 118"/>
          <p:cNvPicPr>
            <a:picLocks noChangeAspect="1"/>
          </p:cNvPicPr>
          <p:nvPr/>
        </p:nvPicPr>
        <p:blipFill>
          <a:blip r:embed="rId2"/>
          <a:stretch>
            <a:fillRect/>
          </a:stretch>
        </p:blipFill>
        <p:spPr>
          <a:xfrm>
            <a:off x="1672360" y="5850573"/>
            <a:ext cx="480202" cy="552791"/>
          </a:xfrm>
          <a:prstGeom prst="rect">
            <a:avLst/>
          </a:prstGeom>
        </p:spPr>
      </p:pic>
      <p:sp>
        <p:nvSpPr>
          <p:cNvPr id="43" name="Title 1"/>
          <p:cNvSpPr>
            <a:spLocks noGrp="1"/>
          </p:cNvSpPr>
          <p:nvPr>
            <p:ph type="title"/>
          </p:nvPr>
        </p:nvSpPr>
        <p:spPr>
          <a:xfrm>
            <a:off x="609600" y="0"/>
            <a:ext cx="8382000" cy="990600"/>
          </a:xfrm>
        </p:spPr>
        <p:txBody>
          <a:bodyPr/>
          <a:lstStyle/>
          <a:p>
            <a:r>
              <a:rPr lang="en-US" dirty="0" smtClean="0"/>
              <a:t>Motivation for Via Awareness </a:t>
            </a:r>
            <a:endParaRPr sz="3200" dirty="0"/>
          </a:p>
        </p:txBody>
      </p:sp>
    </p:spTree>
    <p:extLst>
      <p:ext uri="{BB962C8B-B14F-4D97-AF65-F5344CB8AC3E}">
        <p14:creationId xmlns:p14="http://schemas.microsoft.com/office/powerpoint/2010/main" val="2522531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dissolve">
                                      <p:cBhvr>
                                        <p:cTn id="13"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640" y="1003855"/>
            <a:ext cx="8382000" cy="990600"/>
          </a:xfrm>
        </p:spPr>
        <p:txBody>
          <a:bodyPr/>
          <a:lstStyle/>
          <a:p>
            <a:r>
              <a:rPr lang="en-US" dirty="0"/>
              <a:t>Impact of via-awareness during track assignment on local congestion in g-cells</a:t>
            </a:r>
          </a:p>
          <a:p>
            <a:endParaRPr dirty="0"/>
          </a:p>
        </p:txBody>
      </p:sp>
      <p:grpSp>
        <p:nvGrpSpPr>
          <p:cNvPr id="60" name="Group 59"/>
          <p:cNvGrpSpPr/>
          <p:nvPr/>
        </p:nvGrpSpPr>
        <p:grpSpPr>
          <a:xfrm>
            <a:off x="3631532" y="3200400"/>
            <a:ext cx="2438400" cy="2438400"/>
            <a:chOff x="3048000" y="2133600"/>
            <a:chExt cx="2438400" cy="2438400"/>
          </a:xfrm>
        </p:grpSpPr>
        <p:sp>
          <p:nvSpPr>
            <p:cNvPr id="50" name="Rectangle 49"/>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52" name="Straight Connector 51"/>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5400000">
              <a:off x="4538918" y="3532495"/>
              <a:ext cx="711448" cy="338554"/>
            </a:xfrm>
            <a:prstGeom prst="rect">
              <a:avLst/>
            </a:prstGeom>
            <a:noFill/>
          </p:spPr>
          <p:txBody>
            <a:bodyPr wrap="square" rtlCol="0">
              <a:spAutoFit/>
            </a:bodyPr>
            <a:lstStyle/>
            <a:p>
              <a:r>
                <a:rPr lang="mr-IN" smtClean="0"/>
                <a:t>…</a:t>
              </a:r>
              <a:endParaRPr dirty="0"/>
            </a:p>
          </p:txBody>
        </p:sp>
      </p:grpSp>
      <p:sp>
        <p:nvSpPr>
          <p:cNvPr id="70" name="TextBox 69"/>
          <p:cNvSpPr txBox="1"/>
          <p:nvPr/>
        </p:nvSpPr>
        <p:spPr>
          <a:xfrm>
            <a:off x="1361639" y="4954452"/>
            <a:ext cx="1301959" cy="338554"/>
          </a:xfrm>
          <a:prstGeom prst="rect">
            <a:avLst/>
          </a:prstGeom>
          <a:solidFill>
            <a:schemeClr val="bg1">
              <a:lumMod val="85000"/>
            </a:schemeClr>
          </a:solidFill>
        </p:spPr>
        <p:txBody>
          <a:bodyPr wrap="none" rtlCol="0">
            <a:spAutoFit/>
          </a:bodyPr>
          <a:lstStyle/>
          <a:p>
            <a:r>
              <a:rPr lang="en-US" smtClean="0"/>
              <a:t>g-cell on M3</a:t>
            </a:r>
            <a:endParaRPr/>
          </a:p>
        </p:txBody>
      </p:sp>
      <p:sp>
        <p:nvSpPr>
          <p:cNvPr id="82" name="TextBox 81"/>
          <p:cNvSpPr txBox="1"/>
          <p:nvPr/>
        </p:nvSpPr>
        <p:spPr>
          <a:xfrm>
            <a:off x="1375351" y="3946482"/>
            <a:ext cx="686342" cy="338554"/>
          </a:xfrm>
          <a:prstGeom prst="rect">
            <a:avLst/>
          </a:prstGeom>
          <a:noFill/>
        </p:spPr>
        <p:txBody>
          <a:bodyPr wrap="none" rtlCol="0">
            <a:spAutoFit/>
          </a:bodyPr>
          <a:lstStyle/>
          <a:p>
            <a:r>
              <a:rPr lang="en-US" smtClean="0"/>
              <a:t>Net A</a:t>
            </a:r>
            <a:endParaRPr dirty="0"/>
          </a:p>
        </p:txBody>
      </p:sp>
      <p:cxnSp>
        <p:nvCxnSpPr>
          <p:cNvPr id="97" name="Straight Arrow Connector 96"/>
          <p:cNvCxnSpPr>
            <a:stCxn id="70" idx="3"/>
          </p:cNvCxnSpPr>
          <p:nvPr/>
        </p:nvCxnSpPr>
        <p:spPr>
          <a:xfrm flipV="1">
            <a:off x="2663598" y="5044708"/>
            <a:ext cx="967933" cy="79021"/>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2061693" y="5958268"/>
            <a:ext cx="6266519" cy="646331"/>
          </a:xfrm>
          <a:prstGeom prst="rect">
            <a:avLst/>
          </a:prstGeom>
          <a:noFill/>
        </p:spPr>
        <p:txBody>
          <a:bodyPr wrap="square" rtlCol="0">
            <a:spAutoFit/>
          </a:bodyPr>
          <a:lstStyle/>
          <a:p>
            <a:r>
              <a:rPr lang="en-US" sz="1800" dirty="0" smtClean="0"/>
              <a:t>Net A and Net B are routed on the same track in the g-cell.</a:t>
            </a:r>
          </a:p>
          <a:p>
            <a:r>
              <a:rPr lang="en-US" sz="1800" dirty="0" smtClean="0"/>
              <a:t>These two routed segments cause overlap. </a:t>
            </a:r>
            <a:endParaRPr sz="1800" dirty="0"/>
          </a:p>
        </p:txBody>
      </p:sp>
      <p:pic>
        <p:nvPicPr>
          <p:cNvPr id="7" name="Picture 6"/>
          <p:cNvPicPr>
            <a:picLocks noChangeAspect="1"/>
          </p:cNvPicPr>
          <p:nvPr/>
        </p:nvPicPr>
        <p:blipFill>
          <a:blip r:embed="rId2"/>
          <a:stretch>
            <a:fillRect/>
          </a:stretch>
        </p:blipFill>
        <p:spPr>
          <a:xfrm>
            <a:off x="1443443" y="6029685"/>
            <a:ext cx="677523" cy="512899"/>
          </a:xfrm>
          <a:prstGeom prst="rect">
            <a:avLst/>
          </a:prstGeom>
        </p:spPr>
      </p:pic>
      <p:cxnSp>
        <p:nvCxnSpPr>
          <p:cNvPr id="43" name="Straight Connector 42"/>
          <p:cNvCxnSpPr/>
          <p:nvPr/>
        </p:nvCxnSpPr>
        <p:spPr>
          <a:xfrm>
            <a:off x="2070879" y="4156277"/>
            <a:ext cx="2635195" cy="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4829537" y="2268639"/>
            <a:ext cx="1638" cy="190500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4706074" y="4032814"/>
            <a:ext cx="246926" cy="246926"/>
            <a:chOff x="6553200" y="2819400"/>
            <a:chExt cx="914400" cy="914400"/>
          </a:xfrm>
          <a:solidFill>
            <a:srgbClr val="00B0F0"/>
          </a:solidFill>
        </p:grpSpPr>
        <p:sp>
          <p:nvSpPr>
            <p:cNvPr id="46" name="Rectangle 45"/>
            <p:cNvSpPr/>
            <p:nvPr/>
          </p:nvSpPr>
          <p:spPr>
            <a:xfrm>
              <a:off x="6553200" y="2819400"/>
              <a:ext cx="914400" cy="914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47" name="Straight Connector 46"/>
            <p:cNvCxnSpPr/>
            <p:nvPr/>
          </p:nvCxnSpPr>
          <p:spPr>
            <a:xfrm>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cxnSp>
        <p:nvCxnSpPr>
          <p:cNvPr id="71" name="Straight Connector 70"/>
          <p:cNvCxnSpPr/>
          <p:nvPr/>
        </p:nvCxnSpPr>
        <p:spPr>
          <a:xfrm>
            <a:off x="4213153" y="4158752"/>
            <a:ext cx="2438400" cy="0"/>
          </a:xfrm>
          <a:prstGeom prst="line">
            <a:avLst/>
          </a:prstGeom>
          <a:ln w="1270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213153" y="4158752"/>
            <a:ext cx="0" cy="1632448"/>
          </a:xfrm>
          <a:prstGeom prst="line">
            <a:avLst/>
          </a:prstGeom>
          <a:ln w="1270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4089689" y="4043897"/>
            <a:ext cx="246926" cy="246926"/>
            <a:chOff x="6553200" y="2819400"/>
            <a:chExt cx="914400" cy="914400"/>
          </a:xfrm>
          <a:solidFill>
            <a:srgbClr val="FF0000"/>
          </a:solidFill>
        </p:grpSpPr>
        <p:sp>
          <p:nvSpPr>
            <p:cNvPr id="101" name="Rectangle 100"/>
            <p:cNvSpPr/>
            <p:nvPr/>
          </p:nvSpPr>
          <p:spPr>
            <a:xfrm>
              <a:off x="6553200" y="2819400"/>
              <a:ext cx="914400" cy="914400"/>
            </a:xfrm>
            <a:prstGeom prst="rect">
              <a:avLst/>
            </a:prstGeom>
            <a:solidFill>
              <a:srgbClr val="FFC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02" name="Straight Connector 101"/>
            <p:cNvCxnSpPr/>
            <p:nvPr/>
          </p:nvCxnSpPr>
          <p:spPr>
            <a:xfrm>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6553200" y="2819400"/>
              <a:ext cx="914400" cy="91440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6698357" y="3952269"/>
            <a:ext cx="697627" cy="338554"/>
          </a:xfrm>
          <a:prstGeom prst="rect">
            <a:avLst/>
          </a:prstGeom>
          <a:noFill/>
        </p:spPr>
        <p:txBody>
          <a:bodyPr wrap="none" rtlCol="0">
            <a:spAutoFit/>
          </a:bodyPr>
          <a:lstStyle/>
          <a:p>
            <a:r>
              <a:rPr lang="en-US" dirty="0" smtClean="0"/>
              <a:t>Net B</a:t>
            </a:r>
            <a:endParaRPr dirty="0"/>
          </a:p>
        </p:txBody>
      </p:sp>
      <p:grpSp>
        <p:nvGrpSpPr>
          <p:cNvPr id="11" name="Group 10"/>
          <p:cNvGrpSpPr/>
          <p:nvPr/>
        </p:nvGrpSpPr>
        <p:grpSpPr>
          <a:xfrm>
            <a:off x="3819694" y="3513357"/>
            <a:ext cx="1419428" cy="631837"/>
            <a:chOff x="3817683" y="3434263"/>
            <a:chExt cx="1419428" cy="658717"/>
          </a:xfrm>
        </p:grpSpPr>
        <p:sp>
          <p:nvSpPr>
            <p:cNvPr id="53" name="Left Brace 52"/>
            <p:cNvSpPr/>
            <p:nvPr/>
          </p:nvSpPr>
          <p:spPr>
            <a:xfrm rot="5400000">
              <a:off x="4372253" y="3622165"/>
              <a:ext cx="303752" cy="637878"/>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61" name="TextBox 60"/>
            <p:cNvSpPr txBox="1"/>
            <p:nvPr/>
          </p:nvSpPr>
          <p:spPr>
            <a:xfrm>
              <a:off x="3817683" y="3434263"/>
              <a:ext cx="1419428" cy="338554"/>
            </a:xfrm>
            <a:prstGeom prst="rect">
              <a:avLst/>
            </a:prstGeom>
            <a:solidFill>
              <a:schemeClr val="bg1">
                <a:lumMod val="85000"/>
              </a:schemeClr>
            </a:solidFill>
          </p:spPr>
          <p:txBody>
            <a:bodyPr wrap="none" rtlCol="0">
              <a:spAutoFit/>
            </a:bodyPr>
            <a:lstStyle/>
            <a:p>
              <a:r>
                <a:rPr lang="en-US" smtClean="0"/>
                <a:t>Track overlap</a:t>
              </a:r>
              <a:endParaRPr dirty="0"/>
            </a:p>
          </p:txBody>
        </p:sp>
      </p:grpSp>
      <p:sp>
        <p:nvSpPr>
          <p:cNvPr id="49" name="Title 1"/>
          <p:cNvSpPr>
            <a:spLocks noGrp="1"/>
          </p:cNvSpPr>
          <p:nvPr>
            <p:ph type="title"/>
          </p:nvPr>
        </p:nvSpPr>
        <p:spPr>
          <a:xfrm>
            <a:off x="609600" y="0"/>
            <a:ext cx="8382000" cy="990600"/>
          </a:xfrm>
        </p:spPr>
        <p:txBody>
          <a:bodyPr/>
          <a:lstStyle/>
          <a:p>
            <a:r>
              <a:rPr lang="en-US" dirty="0" smtClean="0"/>
              <a:t>Motivation for Via Awareness</a:t>
            </a:r>
            <a:endParaRPr sz="3200" dirty="0"/>
          </a:p>
        </p:txBody>
      </p:sp>
    </p:spTree>
    <p:extLst>
      <p:ext uri="{BB962C8B-B14F-4D97-AF65-F5344CB8AC3E}">
        <p14:creationId xmlns:p14="http://schemas.microsoft.com/office/powerpoint/2010/main" val="10485834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Our Analyzer</a:t>
            </a:r>
            <a:endParaRPr lang="en-US" dirty="0"/>
          </a:p>
        </p:txBody>
      </p:sp>
      <p:sp>
        <p:nvSpPr>
          <p:cNvPr id="3" name="Content Placeholder 2"/>
          <p:cNvSpPr>
            <a:spLocks noGrp="1"/>
          </p:cNvSpPr>
          <p:nvPr>
            <p:ph idx="1"/>
          </p:nvPr>
        </p:nvSpPr>
        <p:spPr>
          <a:xfrm>
            <a:off x="533400" y="990600"/>
            <a:ext cx="8001000" cy="5334000"/>
          </a:xfrm>
        </p:spPr>
        <p:txBody>
          <a:bodyPr/>
          <a:lstStyle/>
          <a:p>
            <a:r>
              <a:rPr lang="en-US" dirty="0" smtClean="0"/>
              <a:t>Our analyzer can be used in two ways</a:t>
            </a:r>
          </a:p>
          <a:p>
            <a:pPr marL="457200" indent="-457200">
              <a:buFont typeface="+mj-lt"/>
              <a:buAutoNum type="arabicPeriod"/>
            </a:pPr>
            <a:r>
              <a:rPr lang="en-US" dirty="0" err="1" smtClean="0"/>
              <a:t>ViA</a:t>
            </a:r>
            <a:r>
              <a:rPr lang="en-US" dirty="0" smtClean="0"/>
              <a:t>: Via analyzer</a:t>
            </a:r>
          </a:p>
          <a:p>
            <a:pPr marL="857250" lvl="1" indent="-457200"/>
            <a:r>
              <a:rPr lang="en-US" dirty="0"/>
              <a:t>A variation of our framework which takes as input an existing track assignment solution </a:t>
            </a:r>
            <a:r>
              <a:rPr lang="en-US" dirty="0" smtClean="0"/>
              <a:t>and </a:t>
            </a:r>
            <a:r>
              <a:rPr lang="en-US" dirty="0"/>
              <a:t>determines the locations of all </a:t>
            </a:r>
            <a:r>
              <a:rPr lang="en-US" dirty="0" err="1"/>
              <a:t>vias</a:t>
            </a:r>
            <a:r>
              <a:rPr lang="en-US" dirty="0"/>
              <a:t> inside the g-cells for better estimation of track </a:t>
            </a:r>
            <a:r>
              <a:rPr lang="en-US" dirty="0" smtClean="0"/>
              <a:t>overlap</a:t>
            </a:r>
          </a:p>
          <a:p>
            <a:pPr marL="857250" lvl="1" indent="-457200"/>
            <a:r>
              <a:rPr lang="en-US" dirty="0" smtClean="0"/>
              <a:t>Considers two cases of stacked and </a:t>
            </a:r>
            <a:r>
              <a:rPr lang="en-US" dirty="0" err="1" smtClean="0"/>
              <a:t>unstacked</a:t>
            </a:r>
            <a:r>
              <a:rPr lang="en-US" dirty="0" smtClean="0"/>
              <a:t> </a:t>
            </a:r>
            <a:r>
              <a:rPr lang="en-US" dirty="0" err="1" smtClean="0"/>
              <a:t>vias</a:t>
            </a:r>
            <a:endParaRPr lang="en-US" dirty="0" smtClean="0"/>
          </a:p>
          <a:p>
            <a:pPr marL="857250" lvl="1" indent="-457200"/>
            <a:r>
              <a:rPr lang="en-US" dirty="0" smtClean="0"/>
              <a:t>We show </a:t>
            </a:r>
            <a:r>
              <a:rPr lang="en-US" dirty="0" err="1" smtClean="0"/>
              <a:t>ViA</a:t>
            </a:r>
            <a:r>
              <a:rPr lang="en-US" dirty="0" smtClean="0"/>
              <a:t> can improve the accuracy of predicting local congestion inside the g-cells for two competitive track assignment techniques</a:t>
            </a:r>
            <a:endParaRPr lang="en-US" dirty="0"/>
          </a:p>
          <a:p>
            <a:pPr marL="457200" indent="-457200">
              <a:buFont typeface="+mj-lt"/>
              <a:buAutoNum type="arabicPeriod"/>
            </a:pPr>
            <a:r>
              <a:rPr lang="en-US" dirty="0" err="1" smtClean="0"/>
              <a:t>TraPL</a:t>
            </a:r>
            <a:r>
              <a:rPr lang="en-US" dirty="0" smtClean="0"/>
              <a:t>: Track Planning with Local congestion</a:t>
            </a:r>
          </a:p>
          <a:p>
            <a:pPr marL="857250" lvl="1" indent="-457200"/>
            <a:r>
              <a:rPr lang="en-US" dirty="0" smtClean="0"/>
              <a:t>A framework takes as input an existing GR solution and generates a track assignment while considering via locations to minimize the total overlap on the </a:t>
            </a:r>
            <a:r>
              <a:rPr lang="en-US" dirty="0" smtClean="0"/>
              <a:t>tracks</a:t>
            </a:r>
          </a:p>
          <a:p>
            <a:pPr marL="857250" lvl="1" indent="-457200"/>
            <a:r>
              <a:rPr lang="en-US" dirty="0" smtClean="0"/>
              <a:t>We show </a:t>
            </a:r>
            <a:r>
              <a:rPr lang="en-US" dirty="0" err="1" smtClean="0"/>
              <a:t>TraPL</a:t>
            </a:r>
            <a:r>
              <a:rPr lang="en-US" dirty="0" smtClean="0"/>
              <a:t> has better accuracy for predicting local congestion inside the g-cells compared to other techniques</a:t>
            </a:r>
            <a:endParaRPr lang="en-US" dirty="0"/>
          </a:p>
        </p:txBody>
      </p:sp>
      <p:sp>
        <p:nvSpPr>
          <p:cNvPr id="4" name="Rounded Rectangle 3"/>
          <p:cNvSpPr/>
          <p:nvPr/>
        </p:nvSpPr>
        <p:spPr>
          <a:xfrm>
            <a:off x="533400" y="1420587"/>
            <a:ext cx="8001000" cy="27432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549168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smtClean="0"/>
              <a:t>Outline</a:t>
            </a:r>
            <a:endParaRPr lang="en-US" sz="3500" dirty="0"/>
          </a:p>
        </p:txBody>
      </p:sp>
      <p:sp>
        <p:nvSpPr>
          <p:cNvPr id="3" name="Content Placeholder 2"/>
          <p:cNvSpPr>
            <a:spLocks noGrp="1"/>
          </p:cNvSpPr>
          <p:nvPr>
            <p:ph idx="1"/>
          </p:nvPr>
        </p:nvSpPr>
        <p:spPr/>
        <p:txBody>
          <a:bodyPr/>
          <a:lstStyle/>
          <a:p>
            <a:r>
              <a:rPr lang="en-US" dirty="0" smtClean="0"/>
              <a:t>Introduction and preliminaries</a:t>
            </a:r>
          </a:p>
          <a:p>
            <a:pPr lvl="1"/>
            <a:r>
              <a:rPr lang="en-US" dirty="0" smtClean="0"/>
              <a:t>Overview of global routing (GR) and detailed routing (DR)</a:t>
            </a:r>
          </a:p>
          <a:p>
            <a:pPr lvl="1"/>
            <a:r>
              <a:rPr lang="en-US" dirty="0" smtClean="0"/>
              <a:t>Sources of mismatch between GR and DR</a:t>
            </a:r>
          </a:p>
          <a:p>
            <a:r>
              <a:rPr lang="en-US" dirty="0" smtClean="0"/>
              <a:t>Summary of contributions</a:t>
            </a:r>
          </a:p>
          <a:p>
            <a:r>
              <a:rPr lang="en-US" dirty="0" smtClean="0"/>
              <a:t>Via-aware track planning for global routing</a:t>
            </a:r>
            <a:endParaRPr lang="en-US" dirty="0"/>
          </a:p>
        </p:txBody>
      </p:sp>
    </p:spTree>
    <p:extLst>
      <p:ext uri="{BB962C8B-B14F-4D97-AF65-F5344CB8AC3E}">
        <p14:creationId xmlns:p14="http://schemas.microsoft.com/office/powerpoint/2010/main" val="4104522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Via Analyzer: </a:t>
            </a:r>
            <a:r>
              <a:rPr lang="en-US" dirty="0" err="1" smtClean="0"/>
              <a:t>Unstacked</a:t>
            </a:r>
            <a:r>
              <a:rPr lang="en-US" dirty="0" smtClean="0"/>
              <a:t> </a:t>
            </a:r>
            <a:r>
              <a:rPr lang="en-US" dirty="0" err="1" smtClean="0"/>
              <a:t>Vias</a:t>
            </a:r>
            <a:endParaRPr dirty="0"/>
          </a:p>
        </p:txBody>
      </p:sp>
      <p:sp>
        <p:nvSpPr>
          <p:cNvPr id="3" name="Content Placeholder 2"/>
          <p:cNvSpPr>
            <a:spLocks noGrp="1"/>
          </p:cNvSpPr>
          <p:nvPr>
            <p:ph idx="1"/>
          </p:nvPr>
        </p:nvSpPr>
        <p:spPr>
          <a:xfrm>
            <a:off x="533400" y="990600"/>
            <a:ext cx="8382000" cy="1888044"/>
          </a:xfrm>
        </p:spPr>
        <p:txBody>
          <a:bodyPr/>
          <a:lstStyle/>
          <a:p>
            <a:r>
              <a:rPr lang="en-US" dirty="0" smtClean="0"/>
              <a:t>Two assigned segments are located on adjacent layers</a:t>
            </a:r>
          </a:p>
          <a:p>
            <a:pPr lvl="1"/>
            <a:r>
              <a:rPr lang="en-US" dirty="0"/>
              <a:t>e.g., segment on M3 assigned to track t1 and segment on </a:t>
            </a:r>
            <a:r>
              <a:rPr lang="en-US" dirty="0" smtClean="0"/>
              <a:t>next layer (M4) </a:t>
            </a:r>
            <a:r>
              <a:rPr lang="en-US" dirty="0"/>
              <a:t>assigned to track t2 connect to each other</a:t>
            </a:r>
          </a:p>
          <a:p>
            <a:pPr lvl="1"/>
            <a:r>
              <a:rPr lang="en-US" dirty="0" smtClean="0"/>
              <a:t>The </a:t>
            </a:r>
            <a:r>
              <a:rPr lang="en-US" dirty="0" smtClean="0"/>
              <a:t>via location lies on the intersection area of the two </a:t>
            </a:r>
            <a:r>
              <a:rPr lang="en-US" dirty="0" smtClean="0"/>
              <a:t>tracks</a:t>
            </a:r>
          </a:p>
          <a:p>
            <a:pPr lvl="2"/>
            <a:r>
              <a:rPr lang="en-US" dirty="0" smtClean="0"/>
              <a:t>This is assuming that in practice routing is </a:t>
            </a:r>
            <a:r>
              <a:rPr lang="en-US" dirty="0" err="1" smtClean="0"/>
              <a:t>uni</a:t>
            </a:r>
            <a:r>
              <a:rPr lang="en-US" dirty="0" smtClean="0"/>
              <a:t>-directional on each layer and that the direction alternates every layer </a:t>
            </a:r>
          </a:p>
          <a:p>
            <a:pPr lvl="1"/>
            <a:r>
              <a:rPr lang="en-US" dirty="0" smtClean="0"/>
              <a:t>After finding the via location, we can compute partial utilization on the tracks</a:t>
            </a:r>
          </a:p>
        </p:txBody>
      </p:sp>
      <p:grpSp>
        <p:nvGrpSpPr>
          <p:cNvPr id="28" name="Group 27"/>
          <p:cNvGrpSpPr/>
          <p:nvPr/>
        </p:nvGrpSpPr>
        <p:grpSpPr>
          <a:xfrm>
            <a:off x="2628597" y="3886200"/>
            <a:ext cx="3238803" cy="2438400"/>
            <a:chOff x="3956337" y="2362200"/>
            <a:chExt cx="3238803" cy="2438400"/>
          </a:xfrm>
          <a:scene3d>
            <a:camera prst="isometricOffAxis2Top"/>
            <a:lightRig rig="threePt" dir="t"/>
          </a:scene3d>
        </p:grpSpPr>
        <p:grpSp>
          <p:nvGrpSpPr>
            <p:cNvPr id="4" name="Group 3"/>
            <p:cNvGrpSpPr/>
            <p:nvPr/>
          </p:nvGrpSpPr>
          <p:grpSpPr>
            <a:xfrm>
              <a:off x="4756740" y="2362200"/>
              <a:ext cx="2438400" cy="2438400"/>
              <a:chOff x="3048000" y="2133600"/>
              <a:chExt cx="2438400" cy="2438400"/>
            </a:xfrm>
          </p:grpSpPr>
          <p:sp>
            <p:nvSpPr>
              <p:cNvPr id="5" name="Rectangle 4"/>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6" name="Straight Connector 5"/>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5400000">
                <a:off x="4538918" y="3532495"/>
                <a:ext cx="711448" cy="338554"/>
              </a:xfrm>
              <a:prstGeom prst="rect">
                <a:avLst/>
              </a:prstGeom>
              <a:noFill/>
            </p:spPr>
            <p:txBody>
              <a:bodyPr wrap="square" rtlCol="0">
                <a:spAutoFit/>
              </a:bodyPr>
              <a:lstStyle/>
              <a:p>
                <a:r>
                  <a:rPr lang="mr-IN" smtClean="0"/>
                  <a:t>…</a:t>
                </a:r>
                <a:endParaRPr dirty="0"/>
              </a:p>
            </p:txBody>
          </p:sp>
        </p:grpSp>
        <p:cxnSp>
          <p:nvCxnSpPr>
            <p:cNvPr id="12" name="Straight Connector 11"/>
            <p:cNvCxnSpPr/>
            <p:nvPr/>
          </p:nvCxnSpPr>
          <p:spPr>
            <a:xfrm>
              <a:off x="3956337" y="2947278"/>
              <a:ext cx="1625165" cy="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4517730" y="3961947"/>
            <a:ext cx="0" cy="955877"/>
          </a:xfrm>
          <a:prstGeom prst="line">
            <a:avLst/>
          </a:prstGeom>
          <a:ln w="635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314397" y="2743200"/>
            <a:ext cx="2438400" cy="2819400"/>
            <a:chOff x="4756740" y="3124200"/>
            <a:chExt cx="2438400" cy="2819400"/>
          </a:xfrm>
          <a:effectLst/>
          <a:scene3d>
            <a:camera prst="isometricOffAxis2Top"/>
            <a:lightRig rig="threePt" dir="t"/>
          </a:scene3d>
        </p:grpSpPr>
        <p:grpSp>
          <p:nvGrpSpPr>
            <p:cNvPr id="17" name="Group 16"/>
            <p:cNvGrpSpPr/>
            <p:nvPr/>
          </p:nvGrpSpPr>
          <p:grpSpPr>
            <a:xfrm rot="16200000">
              <a:off x="4756740" y="3505200"/>
              <a:ext cx="2438400" cy="2438400"/>
              <a:chOff x="3048000" y="2133600"/>
              <a:chExt cx="2438400" cy="2438400"/>
            </a:xfrm>
          </p:grpSpPr>
          <p:sp>
            <p:nvSpPr>
              <p:cNvPr id="18" name="Rectangle 17"/>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5400000">
                <a:off x="4538918" y="3532495"/>
                <a:ext cx="711448" cy="338554"/>
              </a:xfrm>
              <a:prstGeom prst="rect">
                <a:avLst/>
              </a:prstGeom>
              <a:noFill/>
            </p:spPr>
            <p:txBody>
              <a:bodyPr wrap="square" rtlCol="0">
                <a:spAutoFit/>
              </a:bodyPr>
              <a:lstStyle/>
              <a:p>
                <a:r>
                  <a:rPr lang="mr-IN" smtClean="0"/>
                  <a:t>…</a:t>
                </a:r>
                <a:endParaRPr dirty="0"/>
              </a:p>
            </p:txBody>
          </p:sp>
        </p:grpSp>
        <p:cxnSp>
          <p:nvCxnSpPr>
            <p:cNvPr id="26" name="Straight Connector 25"/>
            <p:cNvCxnSpPr/>
            <p:nvPr/>
          </p:nvCxnSpPr>
          <p:spPr>
            <a:xfrm>
              <a:off x="5715000" y="3124200"/>
              <a:ext cx="0" cy="972758"/>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1790397" y="4953000"/>
            <a:ext cx="470000" cy="338554"/>
          </a:xfrm>
          <a:prstGeom prst="rect">
            <a:avLst/>
          </a:prstGeom>
          <a:solidFill>
            <a:schemeClr val="bg1">
              <a:lumMod val="85000"/>
            </a:schemeClr>
          </a:solidFill>
        </p:spPr>
        <p:txBody>
          <a:bodyPr wrap="none" rtlCol="0">
            <a:spAutoFit/>
          </a:bodyPr>
          <a:lstStyle/>
          <a:p>
            <a:r>
              <a:rPr lang="en-US" smtClean="0"/>
              <a:t>M3</a:t>
            </a:r>
            <a:endParaRPr dirty="0"/>
          </a:p>
        </p:txBody>
      </p:sp>
      <p:sp>
        <p:nvSpPr>
          <p:cNvPr id="53" name="TextBox 52"/>
          <p:cNvSpPr txBox="1"/>
          <p:nvPr/>
        </p:nvSpPr>
        <p:spPr>
          <a:xfrm>
            <a:off x="1790397" y="3886200"/>
            <a:ext cx="470000" cy="338554"/>
          </a:xfrm>
          <a:prstGeom prst="rect">
            <a:avLst/>
          </a:prstGeom>
          <a:solidFill>
            <a:schemeClr val="bg1">
              <a:lumMod val="85000"/>
            </a:schemeClr>
          </a:solidFill>
        </p:spPr>
        <p:txBody>
          <a:bodyPr wrap="none" rtlCol="0">
            <a:spAutoFit/>
          </a:bodyPr>
          <a:lstStyle/>
          <a:p>
            <a:r>
              <a:rPr lang="en-US" dirty="0"/>
              <a:t>M</a:t>
            </a:r>
            <a:r>
              <a:rPr lang="en-US" dirty="0" smtClean="0"/>
              <a:t>4</a:t>
            </a:r>
            <a:endParaRPr dirty="0"/>
          </a:p>
        </p:txBody>
      </p:sp>
      <p:sp>
        <p:nvSpPr>
          <p:cNvPr id="33" name="TextBox 32"/>
          <p:cNvSpPr txBox="1"/>
          <p:nvPr/>
        </p:nvSpPr>
        <p:spPr>
          <a:xfrm>
            <a:off x="2819400" y="4724400"/>
            <a:ext cx="356188" cy="338554"/>
          </a:xfrm>
          <a:prstGeom prst="rect">
            <a:avLst/>
          </a:prstGeom>
          <a:solidFill>
            <a:schemeClr val="bg1">
              <a:lumMod val="85000"/>
            </a:schemeClr>
          </a:solidFill>
        </p:spPr>
        <p:txBody>
          <a:bodyPr wrap="square" rtlCol="0">
            <a:spAutoFit/>
          </a:bodyPr>
          <a:lstStyle/>
          <a:p>
            <a:r>
              <a:rPr lang="en-US" dirty="0" smtClean="0"/>
              <a:t>t1</a:t>
            </a:r>
            <a:endParaRPr dirty="0"/>
          </a:p>
        </p:txBody>
      </p:sp>
      <p:cxnSp>
        <p:nvCxnSpPr>
          <p:cNvPr id="34" name="Straight Arrow Connector 33"/>
          <p:cNvCxnSpPr/>
          <p:nvPr/>
        </p:nvCxnSpPr>
        <p:spPr>
          <a:xfrm flipV="1">
            <a:off x="3200400" y="4800600"/>
            <a:ext cx="533400" cy="77472"/>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389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Via </a:t>
            </a:r>
            <a:r>
              <a:rPr lang="en-US" dirty="0" smtClean="0"/>
              <a:t>Analyzer: </a:t>
            </a:r>
            <a:r>
              <a:rPr lang="en-US" dirty="0"/>
              <a:t>S</a:t>
            </a:r>
            <a:r>
              <a:rPr lang="en-US" dirty="0" smtClean="0"/>
              <a:t>tacked </a:t>
            </a:r>
            <a:r>
              <a:rPr lang="en-US" dirty="0" err="1"/>
              <a:t>Vias</a:t>
            </a:r>
            <a:endParaRPr dirty="0"/>
          </a:p>
        </p:txBody>
      </p:sp>
      <p:sp>
        <p:nvSpPr>
          <p:cNvPr id="3" name="Content Placeholder 2"/>
          <p:cNvSpPr>
            <a:spLocks noGrp="1"/>
          </p:cNvSpPr>
          <p:nvPr>
            <p:ph idx="1"/>
          </p:nvPr>
        </p:nvSpPr>
        <p:spPr>
          <a:xfrm>
            <a:off x="533400" y="990600"/>
            <a:ext cx="8382000" cy="1206296"/>
          </a:xfrm>
        </p:spPr>
        <p:txBody>
          <a:bodyPr/>
          <a:lstStyle/>
          <a:p>
            <a:r>
              <a:rPr lang="en-US" dirty="0" smtClean="0"/>
              <a:t>Two assigned segments are apart by more than one layer</a:t>
            </a:r>
          </a:p>
          <a:p>
            <a:pPr lvl="1"/>
            <a:r>
              <a:rPr lang="en-US" dirty="0" smtClean="0"/>
              <a:t>Consider adding a local wire for the layer in between</a:t>
            </a:r>
          </a:p>
          <a:p>
            <a:pPr lvl="2"/>
            <a:r>
              <a:rPr lang="en-US" dirty="0" smtClean="0"/>
              <a:t>e.g</a:t>
            </a:r>
            <a:r>
              <a:rPr lang="en-US" dirty="0"/>
              <a:t>., a local wire is added on track t2 on </a:t>
            </a:r>
            <a:r>
              <a:rPr lang="en-US" dirty="0" smtClean="0"/>
              <a:t>M4 between M3 and M5</a:t>
            </a:r>
            <a:endParaRPr lang="en-US" dirty="0"/>
          </a:p>
          <a:p>
            <a:pPr lvl="1"/>
            <a:r>
              <a:rPr lang="en-US" dirty="0" smtClean="0"/>
              <a:t>Determine a track for the local wire</a:t>
            </a:r>
          </a:p>
          <a:p>
            <a:pPr lvl="2"/>
            <a:r>
              <a:rPr lang="en-US" dirty="0" smtClean="0"/>
              <a:t>Among </a:t>
            </a:r>
            <a:r>
              <a:rPr lang="en-US" dirty="0" smtClean="0"/>
              <a:t>all </a:t>
            </a:r>
            <a:r>
              <a:rPr lang="en-US" dirty="0" smtClean="0"/>
              <a:t>track </a:t>
            </a:r>
            <a:r>
              <a:rPr lang="en-US" dirty="0" smtClean="0"/>
              <a:t>options, pick the one with </a:t>
            </a:r>
            <a:r>
              <a:rPr lang="en-US" dirty="0" smtClean="0"/>
              <a:t>minimum overlap with other assigned segments </a:t>
            </a:r>
            <a:endParaRPr lang="en-US" dirty="0" smtClean="0"/>
          </a:p>
          <a:p>
            <a:pPr lvl="2"/>
            <a:endParaRPr lang="en-US" baseline="-25000" dirty="0" smtClean="0">
              <a:latin typeface="Courier" charset="0"/>
              <a:ea typeface="Courier" charset="0"/>
              <a:cs typeface="Courier" charset="0"/>
            </a:endParaRPr>
          </a:p>
        </p:txBody>
      </p:sp>
      <p:grpSp>
        <p:nvGrpSpPr>
          <p:cNvPr id="28" name="Group 27"/>
          <p:cNvGrpSpPr/>
          <p:nvPr/>
        </p:nvGrpSpPr>
        <p:grpSpPr>
          <a:xfrm>
            <a:off x="2590800" y="4572000"/>
            <a:ext cx="3238803" cy="2438400"/>
            <a:chOff x="3956337" y="2362200"/>
            <a:chExt cx="3238803" cy="2438400"/>
          </a:xfrm>
          <a:scene3d>
            <a:camera prst="isometricOffAxis2Top"/>
            <a:lightRig rig="threePt" dir="t"/>
          </a:scene3d>
        </p:grpSpPr>
        <p:grpSp>
          <p:nvGrpSpPr>
            <p:cNvPr id="4" name="Group 3"/>
            <p:cNvGrpSpPr/>
            <p:nvPr/>
          </p:nvGrpSpPr>
          <p:grpSpPr>
            <a:xfrm>
              <a:off x="4756740" y="2362200"/>
              <a:ext cx="2438400" cy="2438400"/>
              <a:chOff x="3048000" y="2133600"/>
              <a:chExt cx="2438400" cy="2438400"/>
            </a:xfrm>
          </p:grpSpPr>
          <p:sp>
            <p:nvSpPr>
              <p:cNvPr id="5" name="Rectangle 4"/>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6" name="Straight Connector 5"/>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5400000">
                <a:off x="4538918" y="3532495"/>
                <a:ext cx="711448" cy="338554"/>
              </a:xfrm>
              <a:prstGeom prst="rect">
                <a:avLst/>
              </a:prstGeom>
              <a:noFill/>
            </p:spPr>
            <p:txBody>
              <a:bodyPr wrap="square" rtlCol="0">
                <a:spAutoFit/>
              </a:bodyPr>
              <a:lstStyle/>
              <a:p>
                <a:r>
                  <a:rPr lang="mr-IN" smtClean="0"/>
                  <a:t>…</a:t>
                </a:r>
                <a:endParaRPr dirty="0"/>
              </a:p>
            </p:txBody>
          </p:sp>
        </p:grpSp>
        <p:cxnSp>
          <p:nvCxnSpPr>
            <p:cNvPr id="12" name="Straight Connector 11"/>
            <p:cNvCxnSpPr/>
            <p:nvPr/>
          </p:nvCxnSpPr>
          <p:spPr>
            <a:xfrm>
              <a:off x="3956337" y="2947278"/>
              <a:ext cx="1625165" cy="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4486719" y="4657893"/>
            <a:ext cx="0" cy="955877"/>
          </a:xfrm>
          <a:prstGeom prst="line">
            <a:avLst/>
          </a:prstGeom>
          <a:ln w="635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086471" y="5538548"/>
            <a:ext cx="470000" cy="338554"/>
          </a:xfrm>
          <a:prstGeom prst="rect">
            <a:avLst/>
          </a:prstGeom>
          <a:solidFill>
            <a:schemeClr val="bg1">
              <a:lumMod val="85000"/>
            </a:schemeClr>
          </a:solidFill>
        </p:spPr>
        <p:txBody>
          <a:bodyPr wrap="none" rtlCol="0">
            <a:spAutoFit/>
          </a:bodyPr>
          <a:lstStyle/>
          <a:p>
            <a:r>
              <a:rPr lang="en-US" smtClean="0"/>
              <a:t>M3</a:t>
            </a:r>
            <a:endParaRPr dirty="0"/>
          </a:p>
        </p:txBody>
      </p:sp>
      <p:sp>
        <p:nvSpPr>
          <p:cNvPr id="53" name="TextBox 52"/>
          <p:cNvSpPr txBox="1"/>
          <p:nvPr/>
        </p:nvSpPr>
        <p:spPr>
          <a:xfrm>
            <a:off x="2086471" y="4547948"/>
            <a:ext cx="470000" cy="338554"/>
          </a:xfrm>
          <a:prstGeom prst="rect">
            <a:avLst/>
          </a:prstGeom>
          <a:solidFill>
            <a:schemeClr val="bg1">
              <a:lumMod val="85000"/>
            </a:schemeClr>
          </a:solidFill>
        </p:spPr>
        <p:txBody>
          <a:bodyPr wrap="none" rtlCol="0">
            <a:spAutoFit/>
          </a:bodyPr>
          <a:lstStyle/>
          <a:p>
            <a:r>
              <a:rPr lang="en-US" dirty="0"/>
              <a:t>M</a:t>
            </a:r>
            <a:r>
              <a:rPr lang="en-US" dirty="0" smtClean="0"/>
              <a:t>4</a:t>
            </a:r>
            <a:endParaRPr dirty="0"/>
          </a:p>
        </p:txBody>
      </p:sp>
      <p:grpSp>
        <p:nvGrpSpPr>
          <p:cNvPr id="25" name="Group 24"/>
          <p:cNvGrpSpPr/>
          <p:nvPr/>
        </p:nvGrpSpPr>
        <p:grpSpPr>
          <a:xfrm>
            <a:off x="3210297" y="3652444"/>
            <a:ext cx="2438400" cy="2438400"/>
            <a:chOff x="4756740" y="3505200"/>
            <a:chExt cx="2438400" cy="2438400"/>
          </a:xfrm>
          <a:effectLst/>
          <a:scene3d>
            <a:camera prst="isometricOffAxis2Top"/>
            <a:lightRig rig="threePt" dir="t"/>
          </a:scene3d>
        </p:grpSpPr>
        <p:grpSp>
          <p:nvGrpSpPr>
            <p:cNvPr id="17" name="Group 16"/>
            <p:cNvGrpSpPr/>
            <p:nvPr/>
          </p:nvGrpSpPr>
          <p:grpSpPr>
            <a:xfrm rot="16200000">
              <a:off x="4756740" y="3505200"/>
              <a:ext cx="2438400" cy="2438400"/>
              <a:chOff x="3048000" y="2133600"/>
              <a:chExt cx="2438400" cy="2438400"/>
            </a:xfrm>
          </p:grpSpPr>
          <p:sp>
            <p:nvSpPr>
              <p:cNvPr id="18" name="Rectangle 17"/>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5400000">
                <a:off x="4538918" y="3532495"/>
                <a:ext cx="711448" cy="338554"/>
              </a:xfrm>
              <a:prstGeom prst="rect">
                <a:avLst/>
              </a:prstGeom>
              <a:noFill/>
            </p:spPr>
            <p:txBody>
              <a:bodyPr wrap="square" rtlCol="0">
                <a:spAutoFit/>
              </a:bodyPr>
              <a:lstStyle/>
              <a:p>
                <a:r>
                  <a:rPr lang="mr-IN" smtClean="0"/>
                  <a:t>…</a:t>
                </a:r>
                <a:endParaRPr dirty="0"/>
              </a:p>
            </p:txBody>
          </p:sp>
        </p:grpSp>
        <p:cxnSp>
          <p:nvCxnSpPr>
            <p:cNvPr id="26" name="Straight Connector 25"/>
            <p:cNvCxnSpPr/>
            <p:nvPr/>
          </p:nvCxnSpPr>
          <p:spPr>
            <a:xfrm>
              <a:off x="5722104" y="4038600"/>
              <a:ext cx="0" cy="134557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a:xfrm>
            <a:off x="3953635" y="4014548"/>
            <a:ext cx="0" cy="955877"/>
          </a:xfrm>
          <a:prstGeom prst="line">
            <a:avLst/>
          </a:prstGeom>
          <a:ln w="635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3238448" y="2667000"/>
            <a:ext cx="2856956" cy="2438400"/>
            <a:chOff x="4756740" y="2362200"/>
            <a:chExt cx="2856956" cy="2438400"/>
          </a:xfrm>
          <a:scene3d>
            <a:camera prst="isometricOffAxis2Top"/>
            <a:lightRig rig="threePt" dir="t"/>
          </a:scene3d>
        </p:grpSpPr>
        <p:grpSp>
          <p:nvGrpSpPr>
            <p:cNvPr id="34" name="Group 33"/>
            <p:cNvGrpSpPr/>
            <p:nvPr/>
          </p:nvGrpSpPr>
          <p:grpSpPr>
            <a:xfrm>
              <a:off x="4756740" y="2362200"/>
              <a:ext cx="2438400" cy="2438400"/>
              <a:chOff x="3048000" y="2133600"/>
              <a:chExt cx="2438400" cy="2438400"/>
            </a:xfrm>
          </p:grpSpPr>
          <p:sp>
            <p:nvSpPr>
              <p:cNvPr id="36" name="Rectangle 35"/>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9" name="Straight Connector 38"/>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4538918" y="3532495"/>
                <a:ext cx="711448" cy="338554"/>
              </a:xfrm>
              <a:prstGeom prst="rect">
                <a:avLst/>
              </a:prstGeom>
              <a:noFill/>
            </p:spPr>
            <p:txBody>
              <a:bodyPr wrap="square" rtlCol="0">
                <a:spAutoFit/>
              </a:bodyPr>
              <a:lstStyle/>
              <a:p>
                <a:r>
                  <a:rPr lang="mr-IN" smtClean="0"/>
                  <a:t>…</a:t>
                </a:r>
                <a:endParaRPr dirty="0"/>
              </a:p>
            </p:txBody>
          </p:sp>
        </p:grpSp>
        <p:cxnSp>
          <p:nvCxnSpPr>
            <p:cNvPr id="35" name="Straight Connector 34"/>
            <p:cNvCxnSpPr/>
            <p:nvPr/>
          </p:nvCxnSpPr>
          <p:spPr>
            <a:xfrm>
              <a:off x="5645904" y="4247922"/>
              <a:ext cx="1967792" cy="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2086471" y="3481148"/>
            <a:ext cx="470000" cy="338554"/>
          </a:xfrm>
          <a:prstGeom prst="rect">
            <a:avLst/>
          </a:prstGeom>
          <a:solidFill>
            <a:schemeClr val="bg1">
              <a:lumMod val="85000"/>
            </a:schemeClr>
          </a:solidFill>
        </p:spPr>
        <p:txBody>
          <a:bodyPr wrap="none" rtlCol="0">
            <a:spAutoFit/>
          </a:bodyPr>
          <a:lstStyle/>
          <a:p>
            <a:r>
              <a:rPr lang="en-US" dirty="0" smtClean="0"/>
              <a:t>M</a:t>
            </a:r>
            <a:r>
              <a:rPr lang="en-US" dirty="0"/>
              <a:t>5</a:t>
            </a:r>
            <a:endParaRPr dirty="0"/>
          </a:p>
        </p:txBody>
      </p:sp>
      <p:cxnSp>
        <p:nvCxnSpPr>
          <p:cNvPr id="51" name="Straight Arrow Connector 50"/>
          <p:cNvCxnSpPr/>
          <p:nvPr/>
        </p:nvCxnSpPr>
        <p:spPr>
          <a:xfrm flipV="1">
            <a:off x="3305671" y="5462348"/>
            <a:ext cx="381000" cy="7620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924671" y="4928948"/>
            <a:ext cx="986388" cy="139672"/>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994980" y="3276600"/>
            <a:ext cx="501139" cy="338554"/>
          </a:xfrm>
          <a:prstGeom prst="rect">
            <a:avLst/>
          </a:prstGeom>
          <a:solidFill>
            <a:schemeClr val="bg1">
              <a:lumMod val="85000"/>
            </a:schemeClr>
          </a:solidFill>
        </p:spPr>
        <p:txBody>
          <a:bodyPr wrap="square" rtlCol="0">
            <a:spAutoFit/>
          </a:bodyPr>
          <a:lstStyle/>
          <a:p>
            <a:r>
              <a:rPr lang="en-US" dirty="0" smtClean="0"/>
              <a:t>t28</a:t>
            </a:r>
            <a:endParaRPr dirty="0"/>
          </a:p>
        </p:txBody>
      </p:sp>
      <p:cxnSp>
        <p:nvCxnSpPr>
          <p:cNvPr id="59" name="Straight Arrow Connector 58"/>
          <p:cNvCxnSpPr>
            <a:stCxn id="58" idx="2"/>
          </p:cNvCxnSpPr>
          <p:nvPr/>
        </p:nvCxnSpPr>
        <p:spPr>
          <a:xfrm>
            <a:off x="3245550" y="3615154"/>
            <a:ext cx="415885" cy="32909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1" name="Left Brace 60"/>
          <p:cNvSpPr/>
          <p:nvPr/>
        </p:nvSpPr>
        <p:spPr>
          <a:xfrm rot="14255955">
            <a:off x="5568603" y="3482547"/>
            <a:ext cx="226080" cy="1298451"/>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62" name="TextBox 61"/>
          <p:cNvSpPr txBox="1"/>
          <p:nvPr/>
        </p:nvSpPr>
        <p:spPr>
          <a:xfrm>
            <a:off x="5580333" y="4143786"/>
            <a:ext cx="1125267" cy="338554"/>
          </a:xfrm>
          <a:prstGeom prst="rect">
            <a:avLst/>
          </a:prstGeom>
          <a:noFill/>
        </p:spPr>
        <p:txBody>
          <a:bodyPr wrap="square" rtlCol="0">
            <a:spAutoFit/>
          </a:bodyPr>
          <a:lstStyle/>
          <a:p>
            <a:r>
              <a:rPr lang="en-US" smtClean="0"/>
              <a:t>30 tracks</a:t>
            </a:r>
            <a:endParaRPr dirty="0"/>
          </a:p>
        </p:txBody>
      </p:sp>
      <p:sp>
        <p:nvSpPr>
          <p:cNvPr id="50" name="TextBox 49"/>
          <p:cNvSpPr txBox="1"/>
          <p:nvPr/>
        </p:nvSpPr>
        <p:spPr>
          <a:xfrm>
            <a:off x="3000319" y="5428594"/>
            <a:ext cx="356188" cy="338554"/>
          </a:xfrm>
          <a:prstGeom prst="rect">
            <a:avLst/>
          </a:prstGeom>
          <a:solidFill>
            <a:schemeClr val="bg1">
              <a:lumMod val="85000"/>
            </a:schemeClr>
          </a:solidFill>
        </p:spPr>
        <p:txBody>
          <a:bodyPr wrap="square" rtlCol="0">
            <a:spAutoFit/>
          </a:bodyPr>
          <a:lstStyle/>
          <a:p>
            <a:r>
              <a:rPr lang="en-US" dirty="0" smtClean="0"/>
              <a:t>t1</a:t>
            </a:r>
            <a:endParaRPr dirty="0"/>
          </a:p>
        </p:txBody>
      </p:sp>
      <p:sp>
        <p:nvSpPr>
          <p:cNvPr id="54" name="TextBox 53"/>
          <p:cNvSpPr txBox="1"/>
          <p:nvPr/>
        </p:nvSpPr>
        <p:spPr>
          <a:xfrm>
            <a:off x="2696071" y="4666594"/>
            <a:ext cx="356188" cy="338554"/>
          </a:xfrm>
          <a:prstGeom prst="rect">
            <a:avLst/>
          </a:prstGeom>
          <a:solidFill>
            <a:schemeClr val="bg1">
              <a:lumMod val="85000"/>
            </a:schemeClr>
          </a:solidFill>
        </p:spPr>
        <p:txBody>
          <a:bodyPr wrap="square" rtlCol="0">
            <a:spAutoFit/>
          </a:bodyPr>
          <a:lstStyle/>
          <a:p>
            <a:r>
              <a:rPr lang="en-US" smtClean="0"/>
              <a:t>t2</a:t>
            </a:r>
            <a:endParaRPr dirty="0"/>
          </a:p>
        </p:txBody>
      </p:sp>
    </p:spTree>
    <p:extLst>
      <p:ext uri="{BB962C8B-B14F-4D97-AF65-F5344CB8AC3E}">
        <p14:creationId xmlns:p14="http://schemas.microsoft.com/office/powerpoint/2010/main" val="8228265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Our Analyzer</a:t>
            </a:r>
            <a:endParaRPr lang="en-US" dirty="0"/>
          </a:p>
        </p:txBody>
      </p:sp>
      <p:sp>
        <p:nvSpPr>
          <p:cNvPr id="3" name="Content Placeholder 2"/>
          <p:cNvSpPr>
            <a:spLocks noGrp="1"/>
          </p:cNvSpPr>
          <p:nvPr>
            <p:ph idx="1"/>
          </p:nvPr>
        </p:nvSpPr>
        <p:spPr>
          <a:xfrm>
            <a:off x="533400" y="990600"/>
            <a:ext cx="8001000" cy="5334000"/>
          </a:xfrm>
        </p:spPr>
        <p:txBody>
          <a:bodyPr/>
          <a:lstStyle/>
          <a:p>
            <a:r>
              <a:rPr lang="en-US" dirty="0" smtClean="0"/>
              <a:t>Our analyzer can be used in two ways</a:t>
            </a:r>
          </a:p>
          <a:p>
            <a:pPr marL="457200" indent="-457200">
              <a:buFont typeface="+mj-lt"/>
              <a:buAutoNum type="arabicPeriod"/>
            </a:pPr>
            <a:r>
              <a:rPr lang="en-US" dirty="0" err="1" smtClean="0"/>
              <a:t>ViA</a:t>
            </a:r>
            <a:r>
              <a:rPr lang="en-US" dirty="0" smtClean="0"/>
              <a:t>: Via analyzer</a:t>
            </a:r>
          </a:p>
          <a:p>
            <a:pPr marL="857250" lvl="1" indent="-457200"/>
            <a:r>
              <a:rPr lang="en-US" dirty="0"/>
              <a:t>A variation of our framework which takes as input an existing track assignment solution </a:t>
            </a:r>
            <a:r>
              <a:rPr lang="en-US" dirty="0" smtClean="0"/>
              <a:t>and </a:t>
            </a:r>
            <a:r>
              <a:rPr lang="en-US" dirty="0"/>
              <a:t>determines the locations of all </a:t>
            </a:r>
            <a:r>
              <a:rPr lang="en-US" dirty="0" err="1"/>
              <a:t>vias</a:t>
            </a:r>
            <a:r>
              <a:rPr lang="en-US" dirty="0"/>
              <a:t> inside the g-cells for better estimation of track </a:t>
            </a:r>
            <a:r>
              <a:rPr lang="en-US" dirty="0" smtClean="0"/>
              <a:t>overlap</a:t>
            </a:r>
          </a:p>
          <a:p>
            <a:pPr marL="857250" lvl="1" indent="-457200"/>
            <a:r>
              <a:rPr lang="en-US" dirty="0" smtClean="0"/>
              <a:t>Considers two cases of stacked and </a:t>
            </a:r>
            <a:r>
              <a:rPr lang="en-US" dirty="0" err="1" smtClean="0"/>
              <a:t>unstacked</a:t>
            </a:r>
            <a:r>
              <a:rPr lang="en-US" dirty="0" smtClean="0"/>
              <a:t> </a:t>
            </a:r>
            <a:r>
              <a:rPr lang="en-US" dirty="0" err="1" smtClean="0"/>
              <a:t>vias</a:t>
            </a:r>
            <a:endParaRPr lang="en-US" dirty="0" smtClean="0"/>
          </a:p>
          <a:p>
            <a:pPr marL="857250" lvl="1" indent="-457200"/>
            <a:r>
              <a:rPr lang="en-US" dirty="0" smtClean="0"/>
              <a:t>We show </a:t>
            </a:r>
            <a:r>
              <a:rPr lang="en-US" dirty="0" err="1" smtClean="0"/>
              <a:t>ViA</a:t>
            </a:r>
            <a:r>
              <a:rPr lang="en-US" dirty="0" smtClean="0"/>
              <a:t> can improve the accuracy of predicting local congestion inside the g-cells for two competitive track assignment techniques</a:t>
            </a:r>
            <a:endParaRPr lang="en-US" dirty="0"/>
          </a:p>
          <a:p>
            <a:pPr marL="457200" indent="-457200">
              <a:buFont typeface="+mj-lt"/>
              <a:buAutoNum type="arabicPeriod"/>
            </a:pPr>
            <a:r>
              <a:rPr lang="en-US" dirty="0" err="1" smtClean="0"/>
              <a:t>TraPL</a:t>
            </a:r>
            <a:r>
              <a:rPr lang="en-US" dirty="0" smtClean="0"/>
              <a:t>: Track Planning with Local congestion</a:t>
            </a:r>
          </a:p>
          <a:p>
            <a:pPr marL="857250" lvl="1" indent="-457200"/>
            <a:r>
              <a:rPr lang="en-US" dirty="0" smtClean="0"/>
              <a:t>A framework takes as input an existing GR solution and generates a track assignment while considering via locations to minimize the total overlap on the </a:t>
            </a:r>
            <a:r>
              <a:rPr lang="en-US" dirty="0" smtClean="0"/>
              <a:t>tracks</a:t>
            </a:r>
          </a:p>
          <a:p>
            <a:pPr marL="857250" lvl="1" indent="-457200"/>
            <a:r>
              <a:rPr lang="en-US" dirty="0" smtClean="0"/>
              <a:t>We show </a:t>
            </a:r>
            <a:r>
              <a:rPr lang="en-US" dirty="0" err="1" smtClean="0"/>
              <a:t>TraPL</a:t>
            </a:r>
            <a:r>
              <a:rPr lang="en-US" dirty="0" smtClean="0"/>
              <a:t> has better accuracy for predicting local congestion inside the g-cells compared to other techniques</a:t>
            </a:r>
            <a:endParaRPr lang="en-US" dirty="0"/>
          </a:p>
        </p:txBody>
      </p:sp>
      <p:sp>
        <p:nvSpPr>
          <p:cNvPr id="4" name="Rounded Rectangle 3"/>
          <p:cNvSpPr/>
          <p:nvPr/>
        </p:nvSpPr>
        <p:spPr>
          <a:xfrm>
            <a:off x="533400" y="4142013"/>
            <a:ext cx="8001000" cy="2286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8354755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382000" cy="990600"/>
          </a:xfrm>
        </p:spPr>
        <p:txBody>
          <a:bodyPr/>
          <a:lstStyle/>
          <a:p>
            <a:r>
              <a:rPr lang="en-US" sz="3600" dirty="0" smtClean="0"/>
              <a:t>A Popular Track Assignment Technique</a:t>
            </a:r>
            <a:endParaRPr sz="3600" dirty="0"/>
          </a:p>
        </p:txBody>
      </p:sp>
      <p:sp>
        <p:nvSpPr>
          <p:cNvPr id="7" name="Rounded Rectangle 6"/>
          <p:cNvSpPr/>
          <p:nvPr/>
        </p:nvSpPr>
        <p:spPr>
          <a:xfrm>
            <a:off x="954534" y="1099468"/>
            <a:ext cx="2163434" cy="351340"/>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GR solution</a:t>
            </a:r>
            <a:endParaRPr lang="en-US" sz="2000" dirty="0">
              <a:solidFill>
                <a:schemeClr val="tx1"/>
              </a:solidFill>
              <a:latin typeface="Helvetica"/>
              <a:cs typeface="Helvetica"/>
            </a:endParaRPr>
          </a:p>
        </p:txBody>
      </p:sp>
      <p:sp>
        <p:nvSpPr>
          <p:cNvPr id="11" name="Rounded Rectangle 10"/>
          <p:cNvSpPr/>
          <p:nvPr/>
        </p:nvSpPr>
        <p:spPr>
          <a:xfrm>
            <a:off x="3000397" y="5509847"/>
            <a:ext cx="2604742" cy="662353"/>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Track Assignment</a:t>
            </a:r>
          </a:p>
          <a:p>
            <a:pPr algn="ctr"/>
            <a:r>
              <a:rPr lang="en-US" sz="2000" dirty="0" smtClean="0">
                <a:solidFill>
                  <a:schemeClr val="tx1"/>
                </a:solidFill>
                <a:latin typeface="Helvetica"/>
                <a:cs typeface="Helvetica"/>
              </a:rPr>
              <a:t>solution</a:t>
            </a:r>
            <a:endParaRPr lang="en-US" sz="2000" dirty="0">
              <a:solidFill>
                <a:schemeClr val="tx1"/>
              </a:solidFill>
              <a:latin typeface="Helvetica"/>
              <a:cs typeface="Helvetica"/>
            </a:endParaRPr>
          </a:p>
        </p:txBody>
      </p:sp>
      <p:sp>
        <p:nvSpPr>
          <p:cNvPr id="12" name="Diamond 11"/>
          <p:cNvSpPr/>
          <p:nvPr/>
        </p:nvSpPr>
        <p:spPr>
          <a:xfrm>
            <a:off x="818017" y="4113313"/>
            <a:ext cx="2436464" cy="1020421"/>
          </a:xfrm>
          <a:prstGeom prst="diamond">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Helvetica"/>
                <a:cs typeface="Helvetica"/>
              </a:rPr>
              <a:t>Finish all panels?</a:t>
            </a:r>
            <a:endParaRPr lang="en-US" sz="2000" dirty="0">
              <a:solidFill>
                <a:srgbClr val="000000"/>
              </a:solidFill>
              <a:latin typeface="Helvetica"/>
              <a:cs typeface="Helvetica"/>
            </a:endParaRPr>
          </a:p>
        </p:txBody>
      </p:sp>
      <p:sp>
        <p:nvSpPr>
          <p:cNvPr id="14" name="Rectangle 13"/>
          <p:cNvSpPr/>
          <p:nvPr/>
        </p:nvSpPr>
        <p:spPr>
          <a:xfrm>
            <a:off x="3205701" y="4223901"/>
            <a:ext cx="694757" cy="400110"/>
          </a:xfrm>
          <a:prstGeom prst="rect">
            <a:avLst/>
          </a:prstGeom>
        </p:spPr>
        <p:txBody>
          <a:bodyPr wrap="square">
            <a:spAutoFit/>
          </a:bodyPr>
          <a:lstStyle/>
          <a:p>
            <a:pPr algn="ctr"/>
            <a:r>
              <a:rPr lang="en-US" sz="2000" dirty="0" smtClean="0">
                <a:latin typeface="Helvetica"/>
                <a:cs typeface="Helvetica"/>
              </a:rPr>
              <a:t>No</a:t>
            </a:r>
            <a:endParaRPr lang="en-US" sz="2000" dirty="0">
              <a:latin typeface="Helvetica"/>
              <a:cs typeface="Helvetica"/>
            </a:endParaRPr>
          </a:p>
        </p:txBody>
      </p:sp>
      <p:sp>
        <p:nvSpPr>
          <p:cNvPr id="434" name="Rectangle 433"/>
          <p:cNvSpPr/>
          <p:nvPr/>
        </p:nvSpPr>
        <p:spPr>
          <a:xfrm>
            <a:off x="1959531" y="5026728"/>
            <a:ext cx="1040866" cy="400110"/>
          </a:xfrm>
          <a:prstGeom prst="rect">
            <a:avLst/>
          </a:prstGeom>
        </p:spPr>
        <p:txBody>
          <a:bodyPr wrap="square">
            <a:spAutoFit/>
          </a:bodyPr>
          <a:lstStyle/>
          <a:p>
            <a:pPr algn="ctr"/>
            <a:r>
              <a:rPr lang="en-US" sz="2000" dirty="0" smtClean="0">
                <a:latin typeface="Helvetica"/>
                <a:cs typeface="Helvetica"/>
              </a:rPr>
              <a:t>Yes</a:t>
            </a:r>
            <a:endParaRPr lang="en-US" sz="2000" dirty="0">
              <a:latin typeface="Helvetica"/>
              <a:cs typeface="Helvetica"/>
            </a:endParaRPr>
          </a:p>
        </p:txBody>
      </p:sp>
      <p:cxnSp>
        <p:nvCxnSpPr>
          <p:cNvPr id="437" name="Elbow Connector 436"/>
          <p:cNvCxnSpPr>
            <a:stCxn id="12" idx="2"/>
            <a:endCxn id="11" idx="1"/>
          </p:cNvCxnSpPr>
          <p:nvPr/>
        </p:nvCxnSpPr>
        <p:spPr>
          <a:xfrm rot="16200000" flipH="1">
            <a:off x="2164678" y="5005305"/>
            <a:ext cx="707290" cy="964148"/>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6" name="Rounded Rectangle 25"/>
          <p:cNvSpPr/>
          <p:nvPr/>
        </p:nvSpPr>
        <p:spPr>
          <a:xfrm>
            <a:off x="895560" y="2107492"/>
            <a:ext cx="2281381" cy="368925"/>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smtClean="0">
                <a:solidFill>
                  <a:schemeClr val="tx1"/>
                </a:solidFill>
                <a:latin typeface="Helvetica"/>
                <a:cs typeface="Helvetica"/>
              </a:rPr>
              <a:t>Route local nets</a:t>
            </a:r>
            <a:endParaRPr lang="en-US" sz="2000" dirty="0">
              <a:solidFill>
                <a:schemeClr val="tx1"/>
              </a:solidFill>
              <a:latin typeface="Helvetica"/>
              <a:cs typeface="Helvetica"/>
            </a:endParaRPr>
          </a:p>
        </p:txBody>
      </p:sp>
      <p:sp>
        <p:nvSpPr>
          <p:cNvPr id="29" name="Rounded Rectangle 28"/>
          <p:cNvSpPr/>
          <p:nvPr/>
        </p:nvSpPr>
        <p:spPr>
          <a:xfrm>
            <a:off x="895560" y="3171089"/>
            <a:ext cx="2281381" cy="391225"/>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Panel ordering</a:t>
            </a:r>
            <a:endParaRPr lang="en-US" sz="2000" dirty="0">
              <a:solidFill>
                <a:schemeClr val="tx1"/>
              </a:solidFill>
              <a:latin typeface="Helvetica"/>
              <a:cs typeface="Helvetica"/>
            </a:endParaRPr>
          </a:p>
        </p:txBody>
      </p:sp>
      <p:cxnSp>
        <p:nvCxnSpPr>
          <p:cNvPr id="39" name="Straight Arrow Connector 38"/>
          <p:cNvCxnSpPr>
            <a:stCxn id="7" idx="2"/>
            <a:endCxn id="26" idx="0"/>
          </p:cNvCxnSpPr>
          <p:nvPr/>
        </p:nvCxnSpPr>
        <p:spPr>
          <a:xfrm>
            <a:off x="2036251" y="1450808"/>
            <a:ext cx="0" cy="656684"/>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6" idx="2"/>
            <a:endCxn id="29" idx="0"/>
          </p:cNvCxnSpPr>
          <p:nvPr/>
        </p:nvCxnSpPr>
        <p:spPr>
          <a:xfrm>
            <a:off x="2036251" y="2476417"/>
            <a:ext cx="0" cy="694672"/>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9" idx="2"/>
            <a:endCxn id="12" idx="0"/>
          </p:cNvCxnSpPr>
          <p:nvPr/>
        </p:nvCxnSpPr>
        <p:spPr>
          <a:xfrm flipH="1">
            <a:off x="2036249" y="3562314"/>
            <a:ext cx="2" cy="550999"/>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4419599" y="4060989"/>
            <a:ext cx="3276601" cy="1119927"/>
          </a:xfrm>
          <a:prstGeom prst="roundRect">
            <a:avLst>
              <a:gd name="adj" fmla="val 0"/>
            </a:avLst>
          </a:prstGeom>
          <a:solidFill>
            <a:schemeClr val="bg1"/>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Move to the next panel and sort all its segments by length in descending order</a:t>
            </a:r>
            <a:endParaRPr lang="en-US" sz="2000" i="1" dirty="0">
              <a:solidFill>
                <a:schemeClr val="tx1"/>
              </a:solidFill>
              <a:latin typeface="Helvetica"/>
              <a:cs typeface="Helvetica"/>
            </a:endParaRPr>
          </a:p>
        </p:txBody>
      </p:sp>
      <p:sp>
        <p:nvSpPr>
          <p:cNvPr id="69" name="Rounded Rectangle 68"/>
          <p:cNvSpPr/>
          <p:nvPr/>
        </p:nvSpPr>
        <p:spPr>
          <a:xfrm>
            <a:off x="3589399" y="1624687"/>
            <a:ext cx="2864225" cy="1360207"/>
          </a:xfrm>
          <a:prstGeom prst="roundRect">
            <a:avLst>
              <a:gd name="adj" fmla="val 0"/>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Process all the </a:t>
            </a:r>
            <a:r>
              <a:rPr lang="en-US" sz="2000" i="1" u="sng" dirty="0" smtClean="0">
                <a:solidFill>
                  <a:schemeClr val="tx1"/>
                </a:solidFill>
                <a:latin typeface="Helvetica"/>
                <a:cs typeface="Helvetica"/>
              </a:rPr>
              <a:t>segments</a:t>
            </a:r>
            <a:r>
              <a:rPr lang="en-US" sz="2000" dirty="0" smtClean="0">
                <a:solidFill>
                  <a:schemeClr val="tx1"/>
                </a:solidFill>
                <a:latin typeface="Helvetica"/>
                <a:cs typeface="Helvetica"/>
              </a:rPr>
              <a:t> greedily to minimize the </a:t>
            </a:r>
            <a:r>
              <a:rPr lang="en-US" sz="2000" i="1" u="sng" dirty="0" smtClean="0">
                <a:solidFill>
                  <a:schemeClr val="tx1"/>
                </a:solidFill>
                <a:latin typeface="Helvetica"/>
                <a:cs typeface="Helvetica"/>
              </a:rPr>
              <a:t>number</a:t>
            </a:r>
            <a:r>
              <a:rPr lang="en-US" sz="2000" dirty="0" smtClean="0">
                <a:solidFill>
                  <a:schemeClr val="tx1"/>
                </a:solidFill>
                <a:latin typeface="Helvetica"/>
                <a:cs typeface="Helvetica"/>
              </a:rPr>
              <a:t> of track overlaps</a:t>
            </a:r>
            <a:endParaRPr lang="en-US" sz="2000" i="1" dirty="0">
              <a:solidFill>
                <a:schemeClr val="tx1"/>
              </a:solidFill>
              <a:latin typeface="Helvetica"/>
              <a:cs typeface="Helvetica"/>
            </a:endParaRPr>
          </a:p>
        </p:txBody>
      </p:sp>
      <p:cxnSp>
        <p:nvCxnSpPr>
          <p:cNvPr id="113" name="Straight Arrow Connector 112"/>
          <p:cNvCxnSpPr>
            <a:stCxn id="12" idx="3"/>
            <a:endCxn id="68" idx="1"/>
          </p:cNvCxnSpPr>
          <p:nvPr/>
        </p:nvCxnSpPr>
        <p:spPr>
          <a:xfrm flipV="1">
            <a:off x="3254481" y="4620953"/>
            <a:ext cx="1165118" cy="2571"/>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24" name="Elbow Connector 123"/>
          <p:cNvCxnSpPr>
            <a:stCxn id="69" idx="1"/>
          </p:cNvCxnSpPr>
          <p:nvPr/>
        </p:nvCxnSpPr>
        <p:spPr>
          <a:xfrm rot="10800000" flipV="1">
            <a:off x="2027289" y="2304791"/>
            <a:ext cx="1562110" cy="1543760"/>
          </a:xfrm>
          <a:prstGeom prst="bentConnector3">
            <a:avLst>
              <a:gd name="adj1" fmla="val 15567"/>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2" name="Elbow Connector 171"/>
          <p:cNvCxnSpPr>
            <a:stCxn id="68" idx="0"/>
            <a:endCxn id="69" idx="2"/>
          </p:cNvCxnSpPr>
          <p:nvPr/>
        </p:nvCxnSpPr>
        <p:spPr>
          <a:xfrm rot="16200000" flipV="1">
            <a:off x="5001659" y="3004748"/>
            <a:ext cx="1076095" cy="1036388"/>
          </a:xfrm>
          <a:prstGeom prst="bentConnector3">
            <a:avLst>
              <a:gd name="adj1" fmla="val 50000"/>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81000" y="6273225"/>
            <a:ext cx="8763000" cy="584775"/>
          </a:xfrm>
          <a:prstGeom prst="rect">
            <a:avLst/>
          </a:prstGeom>
          <a:noFill/>
        </p:spPr>
        <p:txBody>
          <a:bodyPr wrap="square" rtlCol="0">
            <a:spAutoFit/>
          </a:bodyPr>
          <a:lstStyle/>
          <a:p>
            <a:pPr marL="342900" indent="-342900">
              <a:buFont typeface="+mj-lt"/>
              <a:buAutoNum type="arabicPeriod"/>
            </a:pPr>
            <a:r>
              <a:rPr lang="en-US" dirty="0" smtClean="0"/>
              <a:t>Y</a:t>
            </a:r>
            <a:r>
              <a:rPr lang="en-US" dirty="0"/>
              <a:t>. Zhang </a:t>
            </a:r>
            <a:r>
              <a:rPr lang="en-US" i="1" dirty="0"/>
              <a:t>et al</a:t>
            </a:r>
            <a:r>
              <a:rPr lang="en-US" dirty="0"/>
              <a:t>. “</a:t>
            </a:r>
            <a:r>
              <a:rPr lang="en-US" dirty="0" smtClean="0"/>
              <a:t>Regular Route</a:t>
            </a:r>
            <a:r>
              <a:rPr lang="en-US" dirty="0"/>
              <a:t>: An efficient detailed router applying regular routing patterns”, </a:t>
            </a:r>
            <a:r>
              <a:rPr lang="en-US" i="1" dirty="0"/>
              <a:t>TVLSI</a:t>
            </a:r>
            <a:r>
              <a:rPr lang="en-US" dirty="0"/>
              <a:t>, 2013</a:t>
            </a:r>
            <a:r>
              <a:rPr lang="is-IS" dirty="0" smtClean="0"/>
              <a:t>.</a:t>
            </a:r>
            <a:endParaRPr lang="is-IS" dirty="0"/>
          </a:p>
        </p:txBody>
      </p:sp>
      <p:sp>
        <p:nvSpPr>
          <p:cNvPr id="4" name="TextBox 3"/>
          <p:cNvSpPr txBox="1"/>
          <p:nvPr/>
        </p:nvSpPr>
        <p:spPr>
          <a:xfrm>
            <a:off x="3556061" y="1087380"/>
            <a:ext cx="3484698" cy="461665"/>
          </a:xfrm>
          <a:prstGeom prst="rect">
            <a:avLst/>
          </a:prstGeom>
          <a:noFill/>
        </p:spPr>
        <p:txBody>
          <a:bodyPr wrap="none" rtlCol="0">
            <a:spAutoFit/>
          </a:bodyPr>
          <a:lstStyle/>
          <a:p>
            <a:r>
              <a:rPr lang="en-US" sz="2400" b="1" dirty="0" smtClean="0"/>
              <a:t>RR (Regular </a:t>
            </a:r>
            <a:r>
              <a:rPr lang="en-US" sz="2400" b="1" dirty="0" smtClean="0"/>
              <a:t>Route) [1]</a:t>
            </a:r>
            <a:endParaRPr sz="2400" b="1" dirty="0"/>
          </a:p>
        </p:txBody>
      </p:sp>
    </p:spTree>
    <p:extLst>
      <p:ext uri="{BB962C8B-B14F-4D97-AF65-F5344CB8AC3E}">
        <p14:creationId xmlns:p14="http://schemas.microsoft.com/office/powerpoint/2010/main" val="3910887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382000" cy="990600"/>
          </a:xfrm>
        </p:spPr>
        <p:txBody>
          <a:bodyPr/>
          <a:lstStyle/>
          <a:p>
            <a:r>
              <a:rPr lang="en-US" sz="3600" dirty="0" smtClean="0"/>
              <a:t>Track Assignment with RR: Example</a:t>
            </a:r>
            <a:endParaRPr lang="en-US" sz="3600" dirty="0"/>
          </a:p>
        </p:txBody>
      </p:sp>
      <p:grpSp>
        <p:nvGrpSpPr>
          <p:cNvPr id="23" name="Group 22"/>
          <p:cNvGrpSpPr/>
          <p:nvPr/>
        </p:nvGrpSpPr>
        <p:grpSpPr>
          <a:xfrm>
            <a:off x="533400" y="2590800"/>
            <a:ext cx="8382000" cy="838200"/>
            <a:chOff x="528637" y="2071194"/>
            <a:chExt cx="8382000" cy="838200"/>
          </a:xfrm>
        </p:grpSpPr>
        <p:grpSp>
          <p:nvGrpSpPr>
            <p:cNvPr id="3" name="Group 2"/>
            <p:cNvGrpSpPr/>
            <p:nvPr/>
          </p:nvGrpSpPr>
          <p:grpSpPr>
            <a:xfrm>
              <a:off x="528637" y="2071194"/>
              <a:ext cx="4191000" cy="838200"/>
              <a:chOff x="2133600" y="4419600"/>
              <a:chExt cx="6477000" cy="1295400"/>
            </a:xfrm>
          </p:grpSpPr>
          <p:grpSp>
            <p:nvGrpSpPr>
              <p:cNvPr id="4" name="Group 3"/>
              <p:cNvGrpSpPr/>
              <p:nvPr/>
            </p:nvGrpSpPr>
            <p:grpSpPr>
              <a:xfrm>
                <a:off x="2133600" y="4419600"/>
                <a:ext cx="6477000" cy="1295400"/>
                <a:chOff x="1295400" y="3816927"/>
                <a:chExt cx="6477000" cy="1295400"/>
              </a:xfrm>
            </p:grpSpPr>
            <p:sp>
              <p:nvSpPr>
                <p:cNvPr id="8" name="Rectangle 7"/>
                <p:cNvSpPr/>
                <p:nvPr/>
              </p:nvSpPr>
              <p:spPr>
                <a:xfrm>
                  <a:off x="12954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25908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8862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51816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4770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5" name="Straight Connector 4"/>
              <p:cNvCxnSpPr/>
              <p:nvPr/>
            </p:nvCxnSpPr>
            <p:spPr>
              <a:xfrm>
                <a:off x="2133600" y="4798792"/>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133600" y="5105400"/>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133600" y="5410857"/>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719637" y="2071194"/>
              <a:ext cx="4191000" cy="838200"/>
              <a:chOff x="2133600" y="4419600"/>
              <a:chExt cx="6477000" cy="1295400"/>
            </a:xfrm>
          </p:grpSpPr>
          <p:grpSp>
            <p:nvGrpSpPr>
              <p:cNvPr id="14" name="Group 13"/>
              <p:cNvGrpSpPr/>
              <p:nvPr/>
            </p:nvGrpSpPr>
            <p:grpSpPr>
              <a:xfrm>
                <a:off x="2133600" y="4419600"/>
                <a:ext cx="6477000" cy="1295400"/>
                <a:chOff x="1295400" y="3816927"/>
                <a:chExt cx="6477000" cy="1295400"/>
              </a:xfrm>
            </p:grpSpPr>
            <p:sp>
              <p:nvSpPr>
                <p:cNvPr id="18" name="Rectangle 17"/>
                <p:cNvSpPr/>
                <p:nvPr/>
              </p:nvSpPr>
              <p:spPr>
                <a:xfrm>
                  <a:off x="12954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25908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38862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20"/>
                <p:cNvSpPr/>
                <p:nvPr/>
              </p:nvSpPr>
              <p:spPr>
                <a:xfrm>
                  <a:off x="51816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64770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15" name="Straight Connector 14"/>
              <p:cNvCxnSpPr/>
              <p:nvPr/>
            </p:nvCxnSpPr>
            <p:spPr>
              <a:xfrm>
                <a:off x="2133600" y="4798792"/>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133600" y="5105400"/>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33600" y="5410857"/>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cxnSp>
        <p:nvCxnSpPr>
          <p:cNvPr id="24" name="Straight Connector 23"/>
          <p:cNvCxnSpPr/>
          <p:nvPr/>
        </p:nvCxnSpPr>
        <p:spPr>
          <a:xfrm flipH="1">
            <a:off x="914400" y="4305300"/>
            <a:ext cx="5029200" cy="0"/>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914400" y="4686300"/>
            <a:ext cx="3581400" cy="0"/>
          </a:xfrm>
          <a:prstGeom prst="line">
            <a:avLst/>
          </a:prstGeom>
          <a:ln w="50800">
            <a:solidFill>
              <a:srgbClr val="99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914400" y="5067300"/>
            <a:ext cx="2514600" cy="0"/>
          </a:xfrm>
          <a:prstGeom prst="line">
            <a:avLst/>
          </a:prstGeom>
          <a:ln w="508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914400" y="5524500"/>
            <a:ext cx="1752600" cy="0"/>
          </a:xfrm>
          <a:prstGeom prst="line">
            <a:avLst/>
          </a:prstGeom>
          <a:ln w="508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2111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2.22222E-6 L 5.55112E-17 -0.2 " pathEditMode="relative" rAng="0" ptsTypes="AA">
                                      <p:cBhvr>
                                        <p:cTn id="6" dur="2000" fill="hold"/>
                                        <p:tgtEl>
                                          <p:spTgt spid="24"/>
                                        </p:tgtEl>
                                        <p:attrNameLst>
                                          <p:attrName>ppt_x</p:attrName>
                                          <p:attrName>ppt_y</p:attrName>
                                        </p:attrNameLst>
                                      </p:cBhvr>
                                      <p:rCtr x="0" y="-1000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33333E-6 -0.00254 L 0.44584 -0.2 " pathEditMode="relative" rAng="0" ptsTypes="AA">
                                      <p:cBhvr>
                                        <p:cTn id="10" dur="2000" fill="hold"/>
                                        <p:tgtEl>
                                          <p:spTgt spid="35"/>
                                        </p:tgtEl>
                                        <p:attrNameLst>
                                          <p:attrName>ppt_x</p:attrName>
                                          <p:attrName>ppt_y</p:attrName>
                                        </p:attrNameLst>
                                      </p:cBhvr>
                                      <p:rCtr x="22292" y="-9884"/>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 1.11111E-6 L 0.1875 -0.34445 " pathEditMode="relative" rAng="0" ptsTypes="AA">
                                      <p:cBhvr>
                                        <p:cTn id="14" dur="2000" fill="hold"/>
                                        <p:tgtEl>
                                          <p:spTgt spid="36"/>
                                        </p:tgtEl>
                                        <p:attrNameLst>
                                          <p:attrName>ppt_x</p:attrName>
                                          <p:attrName>ppt_y</p:attrName>
                                        </p:attrNameLst>
                                      </p:cBhvr>
                                      <p:rCtr x="9375" y="-17222"/>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3.33333E-6 4.44444E-6 L 0.64584 -0.41112 " pathEditMode="relative" rAng="0" ptsTypes="AA">
                                      <p:cBhvr>
                                        <p:cTn id="18" dur="2000" fill="hold"/>
                                        <p:tgtEl>
                                          <p:spTgt spid="37"/>
                                        </p:tgtEl>
                                        <p:attrNameLst>
                                          <p:attrName>ppt_x</p:attrName>
                                          <p:attrName>ppt_y</p:attrName>
                                        </p:attrNameLst>
                                      </p:cBhvr>
                                      <p:rCtr x="32292" y="-20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382000" cy="990600"/>
          </a:xfrm>
        </p:spPr>
        <p:txBody>
          <a:bodyPr/>
          <a:lstStyle/>
          <a:p>
            <a:r>
              <a:rPr lang="en-US" sz="3600" dirty="0" smtClean="0"/>
              <a:t>Our Track Assignment Technique</a:t>
            </a:r>
            <a:endParaRPr sz="3600" dirty="0"/>
          </a:p>
        </p:txBody>
      </p:sp>
      <p:sp>
        <p:nvSpPr>
          <p:cNvPr id="7" name="Rounded Rectangle 6"/>
          <p:cNvSpPr/>
          <p:nvPr/>
        </p:nvSpPr>
        <p:spPr>
          <a:xfrm>
            <a:off x="573534" y="1328068"/>
            <a:ext cx="2163434" cy="351340"/>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GR solution</a:t>
            </a:r>
            <a:endParaRPr lang="en-US" sz="2000" dirty="0">
              <a:solidFill>
                <a:schemeClr val="tx1"/>
              </a:solidFill>
              <a:latin typeface="Helvetica"/>
              <a:cs typeface="Helvetica"/>
            </a:endParaRPr>
          </a:p>
        </p:txBody>
      </p:sp>
      <p:sp>
        <p:nvSpPr>
          <p:cNvPr id="11" name="Rounded Rectangle 10"/>
          <p:cNvSpPr/>
          <p:nvPr/>
        </p:nvSpPr>
        <p:spPr>
          <a:xfrm>
            <a:off x="2619397" y="5738447"/>
            <a:ext cx="2604742" cy="662353"/>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Track Assignment</a:t>
            </a:r>
          </a:p>
          <a:p>
            <a:pPr algn="ctr"/>
            <a:r>
              <a:rPr lang="en-US" sz="2000" dirty="0" smtClean="0">
                <a:solidFill>
                  <a:schemeClr val="tx1"/>
                </a:solidFill>
                <a:latin typeface="Helvetica"/>
                <a:cs typeface="Helvetica"/>
              </a:rPr>
              <a:t>solution</a:t>
            </a:r>
            <a:endParaRPr lang="en-US" sz="2000" dirty="0">
              <a:solidFill>
                <a:schemeClr val="tx1"/>
              </a:solidFill>
              <a:latin typeface="Helvetica"/>
              <a:cs typeface="Helvetica"/>
            </a:endParaRPr>
          </a:p>
        </p:txBody>
      </p:sp>
      <p:sp>
        <p:nvSpPr>
          <p:cNvPr id="12" name="Diamond 11"/>
          <p:cNvSpPr/>
          <p:nvPr/>
        </p:nvSpPr>
        <p:spPr>
          <a:xfrm>
            <a:off x="437017" y="4341913"/>
            <a:ext cx="2436464" cy="1020421"/>
          </a:xfrm>
          <a:prstGeom prst="diamond">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Helvetica"/>
                <a:cs typeface="Helvetica"/>
              </a:rPr>
              <a:t>Finish all panels?</a:t>
            </a:r>
            <a:endParaRPr lang="en-US" sz="2000" dirty="0">
              <a:solidFill>
                <a:srgbClr val="000000"/>
              </a:solidFill>
              <a:latin typeface="Helvetica"/>
              <a:cs typeface="Helvetica"/>
            </a:endParaRPr>
          </a:p>
        </p:txBody>
      </p:sp>
      <p:sp>
        <p:nvSpPr>
          <p:cNvPr id="14" name="Rectangle 13"/>
          <p:cNvSpPr/>
          <p:nvPr/>
        </p:nvSpPr>
        <p:spPr>
          <a:xfrm>
            <a:off x="2824701" y="4452501"/>
            <a:ext cx="694757" cy="400110"/>
          </a:xfrm>
          <a:prstGeom prst="rect">
            <a:avLst/>
          </a:prstGeom>
        </p:spPr>
        <p:txBody>
          <a:bodyPr wrap="square">
            <a:spAutoFit/>
          </a:bodyPr>
          <a:lstStyle/>
          <a:p>
            <a:pPr algn="ctr"/>
            <a:r>
              <a:rPr lang="en-US" sz="2000" dirty="0" smtClean="0">
                <a:latin typeface="Helvetica"/>
                <a:cs typeface="Helvetica"/>
              </a:rPr>
              <a:t>No</a:t>
            </a:r>
            <a:endParaRPr lang="en-US" sz="2000" dirty="0">
              <a:latin typeface="Helvetica"/>
              <a:cs typeface="Helvetica"/>
            </a:endParaRPr>
          </a:p>
        </p:txBody>
      </p:sp>
      <p:sp>
        <p:nvSpPr>
          <p:cNvPr id="434" name="Rectangle 433"/>
          <p:cNvSpPr/>
          <p:nvPr/>
        </p:nvSpPr>
        <p:spPr>
          <a:xfrm>
            <a:off x="1578531" y="5255328"/>
            <a:ext cx="1040866" cy="400110"/>
          </a:xfrm>
          <a:prstGeom prst="rect">
            <a:avLst/>
          </a:prstGeom>
        </p:spPr>
        <p:txBody>
          <a:bodyPr wrap="square">
            <a:spAutoFit/>
          </a:bodyPr>
          <a:lstStyle/>
          <a:p>
            <a:pPr algn="ctr"/>
            <a:r>
              <a:rPr lang="en-US" sz="2000" dirty="0" smtClean="0">
                <a:latin typeface="Helvetica"/>
                <a:cs typeface="Helvetica"/>
              </a:rPr>
              <a:t>Yes</a:t>
            </a:r>
            <a:endParaRPr lang="en-US" sz="2000" dirty="0">
              <a:latin typeface="Helvetica"/>
              <a:cs typeface="Helvetica"/>
            </a:endParaRPr>
          </a:p>
        </p:txBody>
      </p:sp>
      <p:cxnSp>
        <p:nvCxnSpPr>
          <p:cNvPr id="437" name="Elbow Connector 436"/>
          <p:cNvCxnSpPr>
            <a:stCxn id="12" idx="2"/>
            <a:endCxn id="11" idx="1"/>
          </p:cNvCxnSpPr>
          <p:nvPr/>
        </p:nvCxnSpPr>
        <p:spPr>
          <a:xfrm rot="16200000" flipH="1">
            <a:off x="1783678" y="5233905"/>
            <a:ext cx="707290" cy="964148"/>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6" name="Rounded Rectangle 25"/>
          <p:cNvSpPr/>
          <p:nvPr/>
        </p:nvSpPr>
        <p:spPr>
          <a:xfrm>
            <a:off x="514560" y="2336092"/>
            <a:ext cx="2281381" cy="368925"/>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smtClean="0">
                <a:solidFill>
                  <a:schemeClr val="tx1"/>
                </a:solidFill>
                <a:latin typeface="Helvetica"/>
                <a:cs typeface="Helvetica"/>
              </a:rPr>
              <a:t>Route local nets</a:t>
            </a:r>
            <a:endParaRPr lang="en-US" sz="2000" dirty="0">
              <a:solidFill>
                <a:schemeClr val="tx1"/>
              </a:solidFill>
              <a:latin typeface="Helvetica"/>
              <a:cs typeface="Helvetica"/>
            </a:endParaRPr>
          </a:p>
        </p:txBody>
      </p:sp>
      <p:sp>
        <p:nvSpPr>
          <p:cNvPr id="29" name="Rounded Rectangle 28"/>
          <p:cNvSpPr/>
          <p:nvPr/>
        </p:nvSpPr>
        <p:spPr>
          <a:xfrm>
            <a:off x="514560" y="3399689"/>
            <a:ext cx="2281381" cy="391225"/>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Panel ordering</a:t>
            </a:r>
            <a:endParaRPr lang="en-US" sz="2000" dirty="0">
              <a:solidFill>
                <a:schemeClr val="tx1"/>
              </a:solidFill>
              <a:latin typeface="Helvetica"/>
              <a:cs typeface="Helvetica"/>
            </a:endParaRPr>
          </a:p>
        </p:txBody>
      </p:sp>
      <p:cxnSp>
        <p:nvCxnSpPr>
          <p:cNvPr id="39" name="Straight Arrow Connector 38"/>
          <p:cNvCxnSpPr>
            <a:stCxn id="7" idx="2"/>
            <a:endCxn id="26" idx="0"/>
          </p:cNvCxnSpPr>
          <p:nvPr/>
        </p:nvCxnSpPr>
        <p:spPr>
          <a:xfrm>
            <a:off x="1655251" y="1679408"/>
            <a:ext cx="0" cy="656684"/>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6" idx="2"/>
            <a:endCxn id="29" idx="0"/>
          </p:cNvCxnSpPr>
          <p:nvPr/>
        </p:nvCxnSpPr>
        <p:spPr>
          <a:xfrm>
            <a:off x="1655251" y="2705017"/>
            <a:ext cx="0" cy="694672"/>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9" idx="2"/>
            <a:endCxn id="12" idx="0"/>
          </p:cNvCxnSpPr>
          <p:nvPr/>
        </p:nvCxnSpPr>
        <p:spPr>
          <a:xfrm flipH="1">
            <a:off x="1655249" y="3790914"/>
            <a:ext cx="2" cy="550999"/>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4038599" y="4289589"/>
            <a:ext cx="3276601" cy="1119927"/>
          </a:xfrm>
          <a:prstGeom prst="roundRect">
            <a:avLst>
              <a:gd name="adj" fmla="val 0"/>
            </a:avLst>
          </a:prstGeom>
          <a:solidFill>
            <a:schemeClr val="bg1"/>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Move to the next panel and sort all its segments by length in descending order</a:t>
            </a:r>
            <a:endParaRPr lang="en-US" sz="2000" i="1" dirty="0">
              <a:solidFill>
                <a:schemeClr val="tx1"/>
              </a:solidFill>
              <a:latin typeface="Helvetica"/>
              <a:cs typeface="Helvetica"/>
            </a:endParaRPr>
          </a:p>
        </p:txBody>
      </p:sp>
      <p:sp>
        <p:nvSpPr>
          <p:cNvPr id="69" name="Rounded Rectangle 68"/>
          <p:cNvSpPr/>
          <p:nvPr/>
        </p:nvSpPr>
        <p:spPr>
          <a:xfrm>
            <a:off x="3208399" y="1853287"/>
            <a:ext cx="2864225" cy="1360207"/>
          </a:xfrm>
          <a:prstGeom prst="roundRect">
            <a:avLst>
              <a:gd name="adj" fmla="val 0"/>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Process all the </a:t>
            </a:r>
            <a:r>
              <a:rPr lang="en-US" sz="2000" i="1" u="sng" dirty="0" smtClean="0">
                <a:solidFill>
                  <a:schemeClr val="tx1"/>
                </a:solidFill>
                <a:latin typeface="Helvetica"/>
                <a:cs typeface="Helvetica"/>
              </a:rPr>
              <a:t>segments</a:t>
            </a:r>
            <a:r>
              <a:rPr lang="en-US" sz="2000" dirty="0" smtClean="0">
                <a:solidFill>
                  <a:schemeClr val="tx1"/>
                </a:solidFill>
                <a:latin typeface="Helvetica"/>
                <a:cs typeface="Helvetica"/>
              </a:rPr>
              <a:t> greedily to minimize the </a:t>
            </a:r>
            <a:r>
              <a:rPr lang="en-US" sz="2000" i="1" u="sng" dirty="0" smtClean="0">
                <a:solidFill>
                  <a:schemeClr val="tx1"/>
                </a:solidFill>
                <a:latin typeface="Helvetica"/>
                <a:cs typeface="Helvetica"/>
              </a:rPr>
              <a:t>number</a:t>
            </a:r>
            <a:r>
              <a:rPr lang="en-US" sz="2000" dirty="0" smtClean="0">
                <a:solidFill>
                  <a:schemeClr val="tx1"/>
                </a:solidFill>
                <a:latin typeface="Helvetica"/>
                <a:cs typeface="Helvetica"/>
              </a:rPr>
              <a:t> of track overlaps</a:t>
            </a:r>
            <a:endParaRPr lang="en-US" sz="2000" i="1" dirty="0">
              <a:solidFill>
                <a:schemeClr val="tx1"/>
              </a:solidFill>
              <a:latin typeface="Helvetica"/>
              <a:cs typeface="Helvetica"/>
            </a:endParaRPr>
          </a:p>
        </p:txBody>
      </p:sp>
      <p:cxnSp>
        <p:nvCxnSpPr>
          <p:cNvPr id="113" name="Straight Arrow Connector 112"/>
          <p:cNvCxnSpPr>
            <a:stCxn id="12" idx="3"/>
            <a:endCxn id="68" idx="1"/>
          </p:cNvCxnSpPr>
          <p:nvPr/>
        </p:nvCxnSpPr>
        <p:spPr>
          <a:xfrm flipV="1">
            <a:off x="2873481" y="4849553"/>
            <a:ext cx="1165118" cy="2571"/>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24" name="Elbow Connector 123"/>
          <p:cNvCxnSpPr>
            <a:stCxn id="69" idx="1"/>
          </p:cNvCxnSpPr>
          <p:nvPr/>
        </p:nvCxnSpPr>
        <p:spPr>
          <a:xfrm rot="10800000" flipV="1">
            <a:off x="1646289" y="2533391"/>
            <a:ext cx="1562110" cy="1543760"/>
          </a:xfrm>
          <a:prstGeom prst="bentConnector3">
            <a:avLst>
              <a:gd name="adj1" fmla="val 15567"/>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2" name="Elbow Connector 171"/>
          <p:cNvCxnSpPr>
            <a:stCxn id="68" idx="0"/>
            <a:endCxn id="69" idx="2"/>
          </p:cNvCxnSpPr>
          <p:nvPr/>
        </p:nvCxnSpPr>
        <p:spPr>
          <a:xfrm rot="16200000" flipV="1">
            <a:off x="4620659" y="3233348"/>
            <a:ext cx="1076095" cy="1036388"/>
          </a:xfrm>
          <a:prstGeom prst="bentConnector3">
            <a:avLst>
              <a:gd name="adj1" fmla="val 50000"/>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175061" y="1315980"/>
            <a:ext cx="3023033" cy="461665"/>
          </a:xfrm>
          <a:prstGeom prst="rect">
            <a:avLst/>
          </a:prstGeom>
          <a:noFill/>
        </p:spPr>
        <p:txBody>
          <a:bodyPr wrap="none" rtlCol="0">
            <a:spAutoFit/>
          </a:bodyPr>
          <a:lstStyle/>
          <a:p>
            <a:r>
              <a:rPr lang="en-US" sz="2400" b="1" dirty="0" smtClean="0"/>
              <a:t>RR (Regular </a:t>
            </a:r>
            <a:r>
              <a:rPr lang="en-US" sz="2400" b="1" dirty="0" smtClean="0"/>
              <a:t>Route)</a:t>
            </a:r>
            <a:endParaRPr sz="2400" b="1" dirty="0"/>
          </a:p>
        </p:txBody>
      </p:sp>
      <p:cxnSp>
        <p:nvCxnSpPr>
          <p:cNvPr id="21" name="Straight Connector 20"/>
          <p:cNvCxnSpPr/>
          <p:nvPr/>
        </p:nvCxnSpPr>
        <p:spPr>
          <a:xfrm>
            <a:off x="3227558" y="1367997"/>
            <a:ext cx="2639842" cy="2823003"/>
          </a:xfrm>
          <a:prstGeom prst="line">
            <a:avLst/>
          </a:prstGeom>
          <a:ln w="76200" cmpd="sng">
            <a:solidFill>
              <a:srgbClr val="FF0000"/>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3227558" y="1377523"/>
            <a:ext cx="2845066" cy="2823002"/>
          </a:xfrm>
          <a:prstGeom prst="line">
            <a:avLst/>
          </a:prstGeom>
          <a:ln w="76200" cmpd="sng">
            <a:solidFill>
              <a:srgbClr val="FF0000"/>
            </a:solidFill>
            <a:headEnd type="none"/>
            <a:tailEnd type="none" w="lg" len="lg"/>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6130041" y="1860937"/>
            <a:ext cx="2991460" cy="1663124"/>
          </a:xfrm>
          <a:prstGeom prst="roundRect">
            <a:avLst>
              <a:gd name="adj" fmla="val 0"/>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Process all the </a:t>
            </a:r>
            <a:r>
              <a:rPr lang="en-US" sz="2000" i="1" u="sng" dirty="0" smtClean="0">
                <a:solidFill>
                  <a:schemeClr val="tx1"/>
                </a:solidFill>
                <a:latin typeface="Helvetica"/>
                <a:cs typeface="Helvetica"/>
              </a:rPr>
              <a:t>nets</a:t>
            </a:r>
            <a:r>
              <a:rPr lang="en-US" sz="2000" dirty="0" smtClean="0">
                <a:solidFill>
                  <a:schemeClr val="tx1"/>
                </a:solidFill>
                <a:latin typeface="Helvetica"/>
                <a:cs typeface="Helvetica"/>
              </a:rPr>
              <a:t> overlapping the current panel to minimize the </a:t>
            </a:r>
            <a:r>
              <a:rPr lang="en-US" sz="2000" i="1" u="sng" dirty="0" smtClean="0">
                <a:solidFill>
                  <a:schemeClr val="tx1"/>
                </a:solidFill>
                <a:latin typeface="Helvetica"/>
                <a:cs typeface="Helvetica"/>
              </a:rPr>
              <a:t>amount</a:t>
            </a:r>
            <a:r>
              <a:rPr lang="en-US" sz="2000" dirty="0" smtClean="0">
                <a:solidFill>
                  <a:schemeClr val="tx1"/>
                </a:solidFill>
                <a:latin typeface="Helvetica"/>
                <a:cs typeface="Helvetica"/>
              </a:rPr>
              <a:t> of track overlaps with </a:t>
            </a:r>
            <a:r>
              <a:rPr lang="en-US" sz="2000" i="1" u="sng" dirty="0" smtClean="0">
                <a:solidFill>
                  <a:schemeClr val="tx1"/>
                </a:solidFill>
                <a:latin typeface="Helvetica"/>
                <a:cs typeface="Helvetica"/>
              </a:rPr>
              <a:t>via awareness </a:t>
            </a:r>
            <a:endParaRPr lang="en-US" sz="2000" i="1" u="sng" dirty="0">
              <a:solidFill>
                <a:schemeClr val="tx1"/>
              </a:solidFill>
              <a:latin typeface="Helvetica"/>
              <a:cs typeface="Helvetica"/>
            </a:endParaRPr>
          </a:p>
        </p:txBody>
      </p:sp>
      <p:cxnSp>
        <p:nvCxnSpPr>
          <p:cNvPr id="33" name="Elbow Connector 32"/>
          <p:cNvCxnSpPr>
            <a:stCxn id="68" idx="0"/>
            <a:endCxn id="32" idx="2"/>
          </p:cNvCxnSpPr>
          <p:nvPr/>
        </p:nvCxnSpPr>
        <p:spPr>
          <a:xfrm rot="5400000" flipH="1" flipV="1">
            <a:off x="6268571" y="2932390"/>
            <a:ext cx="765528" cy="1948871"/>
          </a:xfrm>
          <a:prstGeom prst="bentConnector3">
            <a:avLst>
              <a:gd name="adj1" fmla="val 50000"/>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2" idx="0"/>
          </p:cNvCxnSpPr>
          <p:nvPr/>
        </p:nvCxnSpPr>
        <p:spPr>
          <a:xfrm rot="16200000" flipH="1" flipV="1">
            <a:off x="3532402" y="-16217"/>
            <a:ext cx="2216215" cy="5970522"/>
          </a:xfrm>
          <a:prstGeom prst="bentConnector4">
            <a:avLst>
              <a:gd name="adj1" fmla="val -10315"/>
              <a:gd name="adj2" fmla="val 7808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7911625" y="1272905"/>
            <a:ext cx="1039772" cy="461665"/>
          </a:xfrm>
          <a:prstGeom prst="rect">
            <a:avLst/>
          </a:prstGeom>
          <a:noFill/>
        </p:spPr>
        <p:txBody>
          <a:bodyPr wrap="none" rtlCol="0">
            <a:spAutoFit/>
          </a:bodyPr>
          <a:lstStyle/>
          <a:p>
            <a:r>
              <a:rPr lang="en-US" sz="2400" b="1" dirty="0" err="1" smtClean="0"/>
              <a:t>TraPL</a:t>
            </a:r>
            <a:endParaRPr sz="2400" b="1" dirty="0"/>
          </a:p>
        </p:txBody>
      </p:sp>
    </p:spTree>
    <p:extLst>
      <p:ext uri="{BB962C8B-B14F-4D97-AF65-F5344CB8AC3E}">
        <p14:creationId xmlns:p14="http://schemas.microsoft.com/office/powerpoint/2010/main" val="10806669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172"/>
                                        </p:tgtEl>
                                      </p:cBhvr>
                                    </p:animEffect>
                                    <p:set>
                                      <p:cBhvr>
                                        <p:cTn id="17" dur="1" fill="hold">
                                          <p:stCondLst>
                                            <p:cond delay="499"/>
                                          </p:stCondLst>
                                        </p:cTn>
                                        <p:tgtEl>
                                          <p:spTgt spid="172"/>
                                        </p:tgtEl>
                                        <p:attrNameLst>
                                          <p:attrName>style.visibility</p:attrName>
                                        </p:attrNameLst>
                                      </p:cBhvr>
                                      <p:to>
                                        <p:strVal val="hidden"/>
                                      </p:to>
                                    </p:set>
                                  </p:childTnLst>
                                </p:cTn>
                              </p:par>
                              <p:par>
                                <p:cTn id="18" presetID="9" presetClass="exit" presetSubtype="0" fill="hold" nodeType="withEffect">
                                  <p:stCondLst>
                                    <p:cond delay="0"/>
                                  </p:stCondLst>
                                  <p:childTnLst>
                                    <p:animEffect transition="out" filter="dissolve">
                                      <p:cBhvr>
                                        <p:cTn id="19" dur="500"/>
                                        <p:tgtEl>
                                          <p:spTgt spid="124"/>
                                        </p:tgtEl>
                                      </p:cBhvr>
                                    </p:animEffect>
                                    <p:set>
                                      <p:cBhvr>
                                        <p:cTn id="20" dur="1" fill="hold">
                                          <p:stCondLst>
                                            <p:cond delay="499"/>
                                          </p:stCondLst>
                                        </p:cTn>
                                        <p:tgtEl>
                                          <p:spTgt spid="12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dissolv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dissolv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fill="hold"/>
                                        <p:tgtEl>
                                          <p:spTgt spid="40"/>
                                        </p:tgtEl>
                                        <p:attrNameLst>
                                          <p:attrName>ppt_x</p:attrName>
                                        </p:attrNameLst>
                                      </p:cBhvr>
                                      <p:tavLst>
                                        <p:tav tm="0">
                                          <p:val>
                                            <p:strVal val="#ppt_x"/>
                                          </p:val>
                                        </p:tav>
                                        <p:tav tm="100000">
                                          <p:val>
                                            <p:strVal val="#ppt_x"/>
                                          </p:val>
                                        </p:tav>
                                      </p:tavLst>
                                    </p:anim>
                                    <p:anim calcmode="lin" valueType="num">
                                      <p:cBhvr additive="base">
                                        <p:cTn id="4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382000" cy="990600"/>
          </a:xfrm>
        </p:spPr>
        <p:txBody>
          <a:bodyPr/>
          <a:lstStyle/>
          <a:p>
            <a:r>
              <a:rPr lang="en-US" sz="3600" dirty="0" smtClean="0"/>
              <a:t>Track Assignment with </a:t>
            </a:r>
            <a:r>
              <a:rPr lang="en-US" sz="3600" dirty="0" err="1" smtClean="0"/>
              <a:t>TraPL</a:t>
            </a:r>
            <a:r>
              <a:rPr lang="en-US" sz="3600" dirty="0" smtClean="0"/>
              <a:t>: Example</a:t>
            </a:r>
            <a:endParaRPr lang="en-US" sz="3600" dirty="0"/>
          </a:p>
        </p:txBody>
      </p:sp>
      <p:grpSp>
        <p:nvGrpSpPr>
          <p:cNvPr id="23" name="Group 22"/>
          <p:cNvGrpSpPr/>
          <p:nvPr/>
        </p:nvGrpSpPr>
        <p:grpSpPr>
          <a:xfrm>
            <a:off x="533400" y="2590800"/>
            <a:ext cx="8382000" cy="838200"/>
            <a:chOff x="528637" y="2071194"/>
            <a:chExt cx="8382000" cy="838200"/>
          </a:xfrm>
        </p:grpSpPr>
        <p:grpSp>
          <p:nvGrpSpPr>
            <p:cNvPr id="3" name="Group 2"/>
            <p:cNvGrpSpPr/>
            <p:nvPr/>
          </p:nvGrpSpPr>
          <p:grpSpPr>
            <a:xfrm>
              <a:off x="528637" y="2071194"/>
              <a:ext cx="4191000" cy="838200"/>
              <a:chOff x="2133600" y="4419600"/>
              <a:chExt cx="6477000" cy="1295400"/>
            </a:xfrm>
          </p:grpSpPr>
          <p:grpSp>
            <p:nvGrpSpPr>
              <p:cNvPr id="4" name="Group 3"/>
              <p:cNvGrpSpPr/>
              <p:nvPr/>
            </p:nvGrpSpPr>
            <p:grpSpPr>
              <a:xfrm>
                <a:off x="2133600" y="4419600"/>
                <a:ext cx="6477000" cy="1295400"/>
                <a:chOff x="1295400" y="3816927"/>
                <a:chExt cx="6477000" cy="1295400"/>
              </a:xfrm>
            </p:grpSpPr>
            <p:sp>
              <p:nvSpPr>
                <p:cNvPr id="8" name="Rectangle 7"/>
                <p:cNvSpPr/>
                <p:nvPr/>
              </p:nvSpPr>
              <p:spPr>
                <a:xfrm>
                  <a:off x="12954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25908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8862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51816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4770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5" name="Straight Connector 4"/>
              <p:cNvCxnSpPr/>
              <p:nvPr/>
            </p:nvCxnSpPr>
            <p:spPr>
              <a:xfrm>
                <a:off x="2133600" y="4798792"/>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133600" y="5105400"/>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133600" y="5410857"/>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719637" y="2071194"/>
              <a:ext cx="4191000" cy="838200"/>
              <a:chOff x="2133600" y="4419600"/>
              <a:chExt cx="6477000" cy="1295400"/>
            </a:xfrm>
          </p:grpSpPr>
          <p:grpSp>
            <p:nvGrpSpPr>
              <p:cNvPr id="14" name="Group 13"/>
              <p:cNvGrpSpPr/>
              <p:nvPr/>
            </p:nvGrpSpPr>
            <p:grpSpPr>
              <a:xfrm>
                <a:off x="2133600" y="4419600"/>
                <a:ext cx="6477000" cy="1295400"/>
                <a:chOff x="1295400" y="3816927"/>
                <a:chExt cx="6477000" cy="1295400"/>
              </a:xfrm>
            </p:grpSpPr>
            <p:sp>
              <p:nvSpPr>
                <p:cNvPr id="18" name="Rectangle 17"/>
                <p:cNvSpPr/>
                <p:nvPr/>
              </p:nvSpPr>
              <p:spPr>
                <a:xfrm>
                  <a:off x="12954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25908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38862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20"/>
                <p:cNvSpPr/>
                <p:nvPr/>
              </p:nvSpPr>
              <p:spPr>
                <a:xfrm>
                  <a:off x="51816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64770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15" name="Straight Connector 14"/>
              <p:cNvCxnSpPr/>
              <p:nvPr/>
            </p:nvCxnSpPr>
            <p:spPr>
              <a:xfrm>
                <a:off x="2133600" y="4798792"/>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133600" y="5105400"/>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33600" y="5410857"/>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p:cNvGrpSpPr/>
          <p:nvPr/>
        </p:nvGrpSpPr>
        <p:grpSpPr>
          <a:xfrm>
            <a:off x="914400" y="4038600"/>
            <a:ext cx="6705600" cy="876300"/>
            <a:chOff x="914400" y="4305300"/>
            <a:chExt cx="6705600" cy="876300"/>
          </a:xfrm>
        </p:grpSpPr>
        <p:cxnSp>
          <p:nvCxnSpPr>
            <p:cNvPr id="24" name="Straight Connector 23"/>
            <p:cNvCxnSpPr/>
            <p:nvPr/>
          </p:nvCxnSpPr>
          <p:spPr>
            <a:xfrm flipH="1">
              <a:off x="914400" y="4305300"/>
              <a:ext cx="5029200" cy="0"/>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43600" y="4305300"/>
              <a:ext cx="0" cy="876300"/>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3600" y="5181600"/>
              <a:ext cx="1676400" cy="0"/>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4379118" y="2055791"/>
            <a:ext cx="3621882" cy="1752600"/>
            <a:chOff x="914399" y="3810000"/>
            <a:chExt cx="3621882" cy="1752600"/>
          </a:xfrm>
        </p:grpSpPr>
        <p:cxnSp>
          <p:nvCxnSpPr>
            <p:cNvPr id="35" name="Straight Connector 34"/>
            <p:cNvCxnSpPr/>
            <p:nvPr/>
          </p:nvCxnSpPr>
          <p:spPr>
            <a:xfrm flipH="1">
              <a:off x="914401" y="4686300"/>
              <a:ext cx="3621880" cy="0"/>
            </a:xfrm>
            <a:prstGeom prst="line">
              <a:avLst/>
            </a:prstGeom>
            <a:ln w="50800">
              <a:solidFill>
                <a:srgbClr val="99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719387" y="3810000"/>
              <a:ext cx="0" cy="876300"/>
            </a:xfrm>
            <a:prstGeom prst="line">
              <a:avLst/>
            </a:prstGeom>
            <a:ln w="50800">
              <a:solidFill>
                <a:srgbClr val="99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14399" y="4686300"/>
              <a:ext cx="0" cy="876300"/>
            </a:xfrm>
            <a:prstGeom prst="line">
              <a:avLst/>
            </a:prstGeom>
            <a:ln w="50800">
              <a:solidFill>
                <a:srgbClr val="990000"/>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942975" y="4288245"/>
            <a:ext cx="2514600" cy="952500"/>
            <a:chOff x="914400" y="4114800"/>
            <a:chExt cx="2514600" cy="952500"/>
          </a:xfrm>
        </p:grpSpPr>
        <p:cxnSp>
          <p:nvCxnSpPr>
            <p:cNvPr id="36" name="Straight Connector 35"/>
            <p:cNvCxnSpPr/>
            <p:nvPr/>
          </p:nvCxnSpPr>
          <p:spPr>
            <a:xfrm flipH="1">
              <a:off x="914400" y="5067300"/>
              <a:ext cx="2514600" cy="0"/>
            </a:xfrm>
            <a:prstGeom prst="line">
              <a:avLst/>
            </a:prstGeom>
            <a:ln w="508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429000" y="4114800"/>
              <a:ext cx="0" cy="952500"/>
            </a:xfrm>
            <a:prstGeom prst="line">
              <a:avLst/>
            </a:prstGeom>
            <a:ln w="508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914399" y="5943600"/>
            <a:ext cx="1752600" cy="533400"/>
            <a:chOff x="914400" y="5509903"/>
            <a:chExt cx="1752600" cy="533400"/>
          </a:xfrm>
        </p:grpSpPr>
        <p:cxnSp>
          <p:nvCxnSpPr>
            <p:cNvPr id="37" name="Straight Connector 36"/>
            <p:cNvCxnSpPr/>
            <p:nvPr/>
          </p:nvCxnSpPr>
          <p:spPr>
            <a:xfrm flipH="1">
              <a:off x="914400" y="5524500"/>
              <a:ext cx="1752600" cy="0"/>
            </a:xfrm>
            <a:prstGeom prst="line">
              <a:avLst/>
            </a:prstGeom>
            <a:ln w="508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400174" y="5509903"/>
              <a:ext cx="0" cy="533400"/>
            </a:xfrm>
            <a:prstGeom prst="line">
              <a:avLst/>
            </a:prstGeom>
            <a:ln w="508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400174" y="6043303"/>
              <a:ext cx="685800" cy="0"/>
            </a:xfrm>
            <a:prstGeom prst="line">
              <a:avLst/>
            </a:prstGeom>
            <a:ln w="508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742950" y="3840113"/>
            <a:ext cx="5334000" cy="38100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38200" y="4500789"/>
            <a:ext cx="3886200" cy="38100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42950" y="5054239"/>
            <a:ext cx="2819400" cy="38100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38187" y="5759089"/>
            <a:ext cx="2133600" cy="38100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1181100" y="2747964"/>
            <a:ext cx="6248400" cy="876300"/>
            <a:chOff x="1371600" y="4305300"/>
            <a:chExt cx="6248400" cy="876300"/>
          </a:xfrm>
        </p:grpSpPr>
        <p:cxnSp>
          <p:nvCxnSpPr>
            <p:cNvPr id="53" name="Straight Connector 52"/>
            <p:cNvCxnSpPr/>
            <p:nvPr/>
          </p:nvCxnSpPr>
          <p:spPr>
            <a:xfrm flipH="1">
              <a:off x="1371600" y="4305300"/>
              <a:ext cx="4572000" cy="0"/>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943600" y="4305300"/>
              <a:ext cx="0" cy="876300"/>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943600" y="5181600"/>
              <a:ext cx="1676400" cy="0"/>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1081086" y="3809692"/>
            <a:ext cx="3581401" cy="1752600"/>
            <a:chOff x="914399" y="3810000"/>
            <a:chExt cx="3581401" cy="1752600"/>
          </a:xfrm>
        </p:grpSpPr>
        <p:cxnSp>
          <p:nvCxnSpPr>
            <p:cNvPr id="58" name="Straight Connector 57"/>
            <p:cNvCxnSpPr/>
            <p:nvPr/>
          </p:nvCxnSpPr>
          <p:spPr>
            <a:xfrm flipH="1">
              <a:off x="914400" y="4686300"/>
              <a:ext cx="3581400" cy="0"/>
            </a:xfrm>
            <a:prstGeom prst="line">
              <a:avLst/>
            </a:prstGeom>
            <a:ln w="50800">
              <a:solidFill>
                <a:srgbClr val="99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719387" y="3810000"/>
              <a:ext cx="0" cy="876300"/>
            </a:xfrm>
            <a:prstGeom prst="line">
              <a:avLst/>
            </a:prstGeom>
            <a:ln w="50800">
              <a:solidFill>
                <a:srgbClr val="99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14399" y="4686300"/>
              <a:ext cx="0" cy="876300"/>
            </a:xfrm>
            <a:prstGeom prst="line">
              <a:avLst/>
            </a:prstGeom>
            <a:ln w="50800">
              <a:solidFill>
                <a:srgbClr val="990000"/>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57224" y="2198050"/>
            <a:ext cx="2514600" cy="952500"/>
            <a:chOff x="914400" y="4114800"/>
            <a:chExt cx="2514600" cy="952500"/>
          </a:xfrm>
        </p:grpSpPr>
        <p:cxnSp>
          <p:nvCxnSpPr>
            <p:cNvPr id="65" name="Straight Connector 64"/>
            <p:cNvCxnSpPr/>
            <p:nvPr/>
          </p:nvCxnSpPr>
          <p:spPr>
            <a:xfrm flipH="1">
              <a:off x="914400" y="5067300"/>
              <a:ext cx="2514600" cy="0"/>
            </a:xfrm>
            <a:prstGeom prst="line">
              <a:avLst/>
            </a:prstGeom>
            <a:ln w="508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429000" y="4114800"/>
              <a:ext cx="0" cy="952500"/>
            </a:xfrm>
            <a:prstGeom prst="line">
              <a:avLst/>
            </a:prstGeom>
            <a:ln w="508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3409950" y="3125499"/>
            <a:ext cx="1962149" cy="533400"/>
            <a:chOff x="704851" y="5509903"/>
            <a:chExt cx="1962149" cy="533400"/>
          </a:xfrm>
        </p:grpSpPr>
        <p:cxnSp>
          <p:nvCxnSpPr>
            <p:cNvPr id="68" name="Straight Connector 67"/>
            <p:cNvCxnSpPr/>
            <p:nvPr/>
          </p:nvCxnSpPr>
          <p:spPr>
            <a:xfrm flipH="1">
              <a:off x="704851" y="5524500"/>
              <a:ext cx="1962149" cy="0"/>
            </a:xfrm>
            <a:prstGeom prst="line">
              <a:avLst/>
            </a:prstGeom>
            <a:ln w="508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00174" y="5509903"/>
              <a:ext cx="0" cy="533400"/>
            </a:xfrm>
            <a:prstGeom prst="line">
              <a:avLst/>
            </a:prstGeom>
            <a:ln w="508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400174" y="6043303"/>
              <a:ext cx="685800" cy="0"/>
            </a:xfrm>
            <a:prstGeom prst="line">
              <a:avLst/>
            </a:prstGeom>
            <a:ln w="508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5591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dissolv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44"/>
                                        </p:tgtEl>
                                      </p:cBhvr>
                                    </p:animEffect>
                                    <p:set>
                                      <p:cBhvr>
                                        <p:cTn id="21" dur="1" fill="hold">
                                          <p:stCondLst>
                                            <p:cond delay="499"/>
                                          </p:stCondLst>
                                        </p:cTn>
                                        <p:tgtEl>
                                          <p:spTgt spid="44"/>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45"/>
                                        </p:tgtEl>
                                      </p:cBhvr>
                                    </p:animEffect>
                                    <p:set>
                                      <p:cBhvr>
                                        <p:cTn id="24" dur="1" fill="hold">
                                          <p:stCondLst>
                                            <p:cond delay="499"/>
                                          </p:stCondLst>
                                        </p:cTn>
                                        <p:tgtEl>
                                          <p:spTgt spid="45"/>
                                        </p:tgtEl>
                                        <p:attrNameLst>
                                          <p:attrName>style.visibility</p:attrName>
                                        </p:attrNameLst>
                                      </p:cBhvr>
                                      <p:to>
                                        <p:strVal val="hidden"/>
                                      </p:to>
                                    </p:set>
                                  </p:childTnLst>
                                </p:cTn>
                              </p:par>
                              <p:par>
                                <p:cTn id="25" presetID="9" presetClass="exit" presetSubtype="0" fill="hold" grpId="1" nodeType="withEffect">
                                  <p:stCondLst>
                                    <p:cond delay="0"/>
                                  </p:stCondLst>
                                  <p:childTnLst>
                                    <p:animEffect transition="out" filter="dissolve">
                                      <p:cBhvr>
                                        <p:cTn id="26" dur="500"/>
                                        <p:tgtEl>
                                          <p:spTgt spid="46"/>
                                        </p:tgtEl>
                                      </p:cBhvr>
                                    </p:animEffect>
                                    <p:set>
                                      <p:cBhvr>
                                        <p:cTn id="27" dur="1" fill="hold">
                                          <p:stCondLst>
                                            <p:cond delay="499"/>
                                          </p:stCondLst>
                                        </p:cTn>
                                        <p:tgtEl>
                                          <p:spTgt spid="46"/>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48"/>
                                        </p:tgtEl>
                                      </p:cBhvr>
                                    </p:animEffect>
                                    <p:set>
                                      <p:cBhvr>
                                        <p:cTn id="35" dur="1" fill="hold">
                                          <p:stCondLst>
                                            <p:cond delay="499"/>
                                          </p:stCondLst>
                                        </p:cTn>
                                        <p:tgtEl>
                                          <p:spTgt spid="4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dissolve">
                                      <p:cBhvr>
                                        <p:cTn id="40" dur="500"/>
                                        <p:tgtEl>
                                          <p:spTgt spid="5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nodeType="clickEffect">
                                  <p:stCondLst>
                                    <p:cond delay="0"/>
                                  </p:stCondLst>
                                  <p:childTnLst>
                                    <p:animEffect transition="out" filter="dissolve">
                                      <p:cBhvr>
                                        <p:cTn id="44" dur="500"/>
                                        <p:tgtEl>
                                          <p:spTgt spid="57"/>
                                        </p:tgtEl>
                                      </p:cBhvr>
                                    </p:animEffect>
                                    <p:set>
                                      <p:cBhvr>
                                        <p:cTn id="45" dur="1" fill="hold">
                                          <p:stCondLst>
                                            <p:cond delay="499"/>
                                          </p:stCondLst>
                                        </p:cTn>
                                        <p:tgtEl>
                                          <p:spTgt spid="5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dissolve">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xit" presetSubtype="0" fill="hold" nodeType="clickEffect">
                                  <p:stCondLst>
                                    <p:cond delay="0"/>
                                  </p:stCondLst>
                                  <p:childTnLst>
                                    <p:animEffect transition="out" filter="dissolve">
                                      <p:cBhvr>
                                        <p:cTn id="54" dur="500"/>
                                        <p:tgtEl>
                                          <p:spTgt spid="50"/>
                                        </p:tgtEl>
                                      </p:cBhvr>
                                    </p:animEffect>
                                    <p:set>
                                      <p:cBhvr>
                                        <p:cTn id="55" dur="1" fill="hold">
                                          <p:stCondLst>
                                            <p:cond delay="499"/>
                                          </p:stCondLst>
                                        </p:cTn>
                                        <p:tgtEl>
                                          <p:spTgt spid="5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dissolve">
                                      <p:cBhvr>
                                        <p:cTn id="60" dur="500"/>
                                        <p:tgtEl>
                                          <p:spTgt spid="6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xit" presetSubtype="0" fill="hold" nodeType="clickEffect">
                                  <p:stCondLst>
                                    <p:cond delay="0"/>
                                  </p:stCondLst>
                                  <p:childTnLst>
                                    <p:animEffect transition="out" filter="dissolve">
                                      <p:cBhvr>
                                        <p:cTn id="64" dur="500"/>
                                        <p:tgtEl>
                                          <p:spTgt spid="51"/>
                                        </p:tgtEl>
                                      </p:cBhvr>
                                    </p:animEffect>
                                    <p:set>
                                      <p:cBhvr>
                                        <p:cTn id="65" dur="1" fill="hold">
                                          <p:stCondLst>
                                            <p:cond delay="499"/>
                                          </p:stCondLst>
                                        </p:cTn>
                                        <p:tgtEl>
                                          <p:spTgt spid="5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dissolve">
                                      <p:cBhvr>
                                        <p:cTn id="7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 Assignment for A Single Net</a:t>
            </a:r>
            <a:endParaRPr dirty="0"/>
          </a:p>
        </p:txBody>
      </p:sp>
      <p:sp>
        <p:nvSpPr>
          <p:cNvPr id="3" name="Content Placeholder 2"/>
          <p:cNvSpPr>
            <a:spLocks noGrp="1"/>
          </p:cNvSpPr>
          <p:nvPr>
            <p:ph idx="1"/>
          </p:nvPr>
        </p:nvSpPr>
        <p:spPr>
          <a:xfrm>
            <a:off x="533400" y="990600"/>
            <a:ext cx="8382000" cy="5334000"/>
          </a:xfrm>
        </p:spPr>
        <p:txBody>
          <a:bodyPr/>
          <a:lstStyle/>
          <a:p>
            <a:r>
              <a:rPr lang="en-US" dirty="0" smtClean="0"/>
              <a:t>Input		</a:t>
            </a:r>
          </a:p>
          <a:p>
            <a:pPr lvl="1"/>
            <a:r>
              <a:rPr lang="en-US" dirty="0"/>
              <a:t>G</a:t>
            </a:r>
            <a:r>
              <a:rPr lang="en-US" dirty="0" smtClean="0"/>
              <a:t>lobal segments of one net</a:t>
            </a:r>
          </a:p>
          <a:p>
            <a:r>
              <a:rPr lang="en-US" dirty="0" smtClean="0"/>
              <a:t>Output</a:t>
            </a:r>
          </a:p>
          <a:p>
            <a:pPr lvl="1"/>
            <a:r>
              <a:rPr lang="en-US" dirty="0" smtClean="0"/>
              <a:t>Assignment of a track for each global segment of the net</a:t>
            </a:r>
          </a:p>
          <a:p>
            <a:r>
              <a:rPr lang="en-US" dirty="0" smtClean="0"/>
              <a:t>High-level procedure:</a:t>
            </a:r>
          </a:p>
          <a:p>
            <a:pPr marL="914400" lvl="1" indent="-457200">
              <a:buFont typeface="+mj-lt"/>
              <a:buAutoNum type="arabicPeriod"/>
            </a:pPr>
            <a:r>
              <a:rPr lang="en-US" dirty="0" smtClean="0"/>
              <a:t>Construct a weighted graph </a:t>
            </a:r>
            <a:endParaRPr lang="en-US" dirty="0"/>
          </a:p>
          <a:p>
            <a:pPr marL="1314450" lvl="2" indent="-457200"/>
            <a:r>
              <a:rPr lang="en-US" dirty="0" smtClean="0"/>
              <a:t>Captures all track assignment possibilities for the segments of the net</a:t>
            </a:r>
          </a:p>
          <a:p>
            <a:pPr marL="1314450" lvl="2" indent="-457200"/>
            <a:r>
              <a:rPr lang="en-US" dirty="0" smtClean="0"/>
              <a:t>Edge weights reflect degree of overlap with already-processed nets</a:t>
            </a:r>
          </a:p>
          <a:p>
            <a:pPr marL="914400" lvl="1" indent="-457200">
              <a:buFont typeface="+mj-lt"/>
              <a:buAutoNum type="arabicPeriod"/>
            </a:pPr>
            <a:r>
              <a:rPr lang="en-US" dirty="0" smtClean="0"/>
              <a:t>Determine the best track assignment by solving min-cost path corresponding to the the two pins of the net</a:t>
            </a:r>
          </a:p>
          <a:p>
            <a:pPr marL="857250" lvl="2" indent="0">
              <a:buNone/>
            </a:pPr>
            <a:endParaRPr lang="en-US" dirty="0" smtClean="0"/>
          </a:p>
        </p:txBody>
      </p:sp>
    </p:spTree>
    <p:extLst>
      <p:ext uri="{BB962C8B-B14F-4D97-AF65-F5344CB8AC3E}">
        <p14:creationId xmlns:p14="http://schemas.microsoft.com/office/powerpoint/2010/main" val="420187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Assignment for A Single Net</a:t>
            </a:r>
            <a:endParaRPr dirty="0"/>
          </a:p>
        </p:txBody>
      </p:sp>
      <p:grpSp>
        <p:nvGrpSpPr>
          <p:cNvPr id="189" name="Group 188"/>
          <p:cNvGrpSpPr/>
          <p:nvPr/>
        </p:nvGrpSpPr>
        <p:grpSpPr>
          <a:xfrm>
            <a:off x="1218369" y="5095350"/>
            <a:ext cx="4191000" cy="838200"/>
            <a:chOff x="2133600" y="4419600"/>
            <a:chExt cx="6477000" cy="1295400"/>
          </a:xfrm>
          <a:noFill/>
        </p:grpSpPr>
        <p:grpSp>
          <p:nvGrpSpPr>
            <p:cNvPr id="197" name="Group 196"/>
            <p:cNvGrpSpPr/>
            <p:nvPr/>
          </p:nvGrpSpPr>
          <p:grpSpPr>
            <a:xfrm>
              <a:off x="2133600" y="4419600"/>
              <a:ext cx="6477000" cy="1295400"/>
              <a:chOff x="1295400" y="3816927"/>
              <a:chExt cx="6477000" cy="1295400"/>
            </a:xfrm>
            <a:grpFill/>
          </p:grpSpPr>
          <p:sp>
            <p:nvSpPr>
              <p:cNvPr id="199" name="Rectangle 198"/>
              <p:cNvSpPr/>
              <p:nvPr/>
            </p:nvSpPr>
            <p:spPr>
              <a:xfrm>
                <a:off x="12954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0" name="Rectangle 199"/>
              <p:cNvSpPr/>
              <p:nvPr/>
            </p:nvSpPr>
            <p:spPr>
              <a:xfrm>
                <a:off x="25908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1" name="Rectangle 200"/>
              <p:cNvSpPr/>
              <p:nvPr/>
            </p:nvSpPr>
            <p:spPr>
              <a:xfrm>
                <a:off x="38862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2" name="Rectangle 201"/>
              <p:cNvSpPr/>
              <p:nvPr/>
            </p:nvSpPr>
            <p:spPr>
              <a:xfrm>
                <a:off x="51816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3" name="Rectangle 202"/>
              <p:cNvSpPr/>
              <p:nvPr/>
            </p:nvSpPr>
            <p:spPr>
              <a:xfrm>
                <a:off x="64770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191" name="Straight Connector 190"/>
            <p:cNvCxnSpPr/>
            <p:nvPr/>
          </p:nvCxnSpPr>
          <p:spPr>
            <a:xfrm>
              <a:off x="2133600" y="4798792"/>
              <a:ext cx="64770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2133600" y="5105400"/>
              <a:ext cx="64770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2133600" y="5410857"/>
              <a:ext cx="64770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rot="16200000">
            <a:off x="3729399" y="4258618"/>
            <a:ext cx="2525133" cy="841711"/>
            <a:chOff x="2133599" y="4419600"/>
            <a:chExt cx="3886201" cy="1295400"/>
          </a:xfrm>
          <a:noFill/>
        </p:grpSpPr>
        <p:grpSp>
          <p:nvGrpSpPr>
            <p:cNvPr id="205" name="Group 204"/>
            <p:cNvGrpSpPr/>
            <p:nvPr/>
          </p:nvGrpSpPr>
          <p:grpSpPr>
            <a:xfrm>
              <a:off x="2133600" y="4419600"/>
              <a:ext cx="3886200" cy="1295400"/>
              <a:chOff x="1295400" y="3816927"/>
              <a:chExt cx="3886200" cy="1295400"/>
            </a:xfrm>
            <a:grpFill/>
          </p:grpSpPr>
          <p:sp>
            <p:nvSpPr>
              <p:cNvPr id="209" name="Rectangle 208"/>
              <p:cNvSpPr/>
              <p:nvPr/>
            </p:nvSpPr>
            <p:spPr>
              <a:xfrm>
                <a:off x="12954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0" name="Rectangle 209"/>
              <p:cNvSpPr/>
              <p:nvPr/>
            </p:nvSpPr>
            <p:spPr>
              <a:xfrm>
                <a:off x="25908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1" name="Rectangle 210"/>
              <p:cNvSpPr/>
              <p:nvPr/>
            </p:nvSpPr>
            <p:spPr>
              <a:xfrm>
                <a:off x="38862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206" name="Straight Connector 205"/>
            <p:cNvCxnSpPr/>
            <p:nvPr/>
          </p:nvCxnSpPr>
          <p:spPr>
            <a:xfrm>
              <a:off x="2133604" y="4760697"/>
              <a:ext cx="3867144"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209" idx="1"/>
            </p:cNvCxnSpPr>
            <p:nvPr/>
          </p:nvCxnSpPr>
          <p:spPr>
            <a:xfrm>
              <a:off x="2133599" y="5067300"/>
              <a:ext cx="3886201"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133599" y="5410858"/>
              <a:ext cx="3886201"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p:nvGrpSpPr>
        <p:grpSpPr>
          <a:xfrm>
            <a:off x="4571110" y="3405193"/>
            <a:ext cx="3375915" cy="844779"/>
            <a:chOff x="2133600" y="4414877"/>
            <a:chExt cx="5195560" cy="1300123"/>
          </a:xfrm>
          <a:noFill/>
        </p:grpSpPr>
        <p:grpSp>
          <p:nvGrpSpPr>
            <p:cNvPr id="215" name="Group 214"/>
            <p:cNvGrpSpPr/>
            <p:nvPr/>
          </p:nvGrpSpPr>
          <p:grpSpPr>
            <a:xfrm>
              <a:off x="2147560" y="4414877"/>
              <a:ext cx="5167640" cy="1300123"/>
              <a:chOff x="1309360" y="3812204"/>
              <a:chExt cx="5167640" cy="1300123"/>
            </a:xfrm>
            <a:grpFill/>
          </p:grpSpPr>
          <p:sp>
            <p:nvSpPr>
              <p:cNvPr id="219" name="Rectangle 218"/>
              <p:cNvSpPr/>
              <p:nvPr/>
            </p:nvSpPr>
            <p:spPr>
              <a:xfrm>
                <a:off x="1309360" y="3812204"/>
                <a:ext cx="1295400" cy="1295401"/>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0" name="Rectangle 219"/>
              <p:cNvSpPr/>
              <p:nvPr/>
            </p:nvSpPr>
            <p:spPr>
              <a:xfrm>
                <a:off x="25908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1" name="Rectangle 220"/>
              <p:cNvSpPr/>
              <p:nvPr/>
            </p:nvSpPr>
            <p:spPr>
              <a:xfrm>
                <a:off x="38862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2" name="Rectangle 221"/>
              <p:cNvSpPr/>
              <p:nvPr/>
            </p:nvSpPr>
            <p:spPr>
              <a:xfrm>
                <a:off x="51816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216" name="Straight Connector 215"/>
            <p:cNvCxnSpPr/>
            <p:nvPr/>
          </p:nvCxnSpPr>
          <p:spPr>
            <a:xfrm>
              <a:off x="2133600" y="4712766"/>
              <a:ext cx="5179339"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219" idx="1"/>
            </p:cNvCxnSpPr>
            <p:nvPr/>
          </p:nvCxnSpPr>
          <p:spPr>
            <a:xfrm>
              <a:off x="2147560" y="5062578"/>
              <a:ext cx="51816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2133600" y="5410858"/>
              <a:ext cx="5179339"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216541" y="3711451"/>
            <a:ext cx="6403278" cy="2219503"/>
            <a:chOff x="737890" y="4512671"/>
            <a:chExt cx="6403278" cy="2219503"/>
          </a:xfrm>
        </p:grpSpPr>
        <p:cxnSp>
          <p:nvCxnSpPr>
            <p:cNvPr id="227" name="Straight Connector 226"/>
            <p:cNvCxnSpPr>
              <a:stCxn id="231" idx="6"/>
            </p:cNvCxnSpPr>
            <p:nvPr/>
          </p:nvCxnSpPr>
          <p:spPr>
            <a:xfrm flipV="1">
              <a:off x="1269182" y="6340352"/>
              <a:ext cx="3240608" cy="1"/>
            </a:xfrm>
            <a:prstGeom prst="line">
              <a:avLst/>
            </a:prstGeom>
            <a:ln w="76200" cmpd="sng">
              <a:solidFill>
                <a:srgbClr val="008000"/>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a:endCxn id="232" idx="2"/>
            </p:cNvCxnSpPr>
            <p:nvPr/>
          </p:nvCxnSpPr>
          <p:spPr>
            <a:xfrm>
              <a:off x="4464840" y="4616794"/>
              <a:ext cx="2466951" cy="1051"/>
            </a:xfrm>
            <a:prstGeom prst="line">
              <a:avLst/>
            </a:prstGeom>
            <a:ln w="76200" cmpd="sng">
              <a:solidFill>
                <a:srgbClr val="008000"/>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H="1" flipV="1">
              <a:off x="4499844" y="4647229"/>
              <a:ext cx="9946" cy="1693123"/>
            </a:xfrm>
            <a:prstGeom prst="line">
              <a:avLst/>
            </a:prstGeom>
            <a:ln w="76200" cmpd="sng">
              <a:solidFill>
                <a:srgbClr val="008000"/>
              </a:solidFill>
              <a:headEnd type="none"/>
              <a:tailEnd type="none" w="lg" len="lg"/>
            </a:ln>
          </p:spPr>
          <p:style>
            <a:lnRef idx="2">
              <a:schemeClr val="accent1"/>
            </a:lnRef>
            <a:fillRef idx="0">
              <a:schemeClr val="accent1"/>
            </a:fillRef>
            <a:effectRef idx="1">
              <a:schemeClr val="accent1"/>
            </a:effectRef>
            <a:fontRef idx="minor">
              <a:schemeClr val="tx1"/>
            </a:fontRef>
          </p:style>
        </p:cxnSp>
        <p:sp>
          <p:nvSpPr>
            <p:cNvPr id="230" name="TextBox 229"/>
            <p:cNvSpPr txBox="1"/>
            <p:nvPr/>
          </p:nvSpPr>
          <p:spPr>
            <a:xfrm>
              <a:off x="737890" y="5130685"/>
              <a:ext cx="2001037" cy="584775"/>
            </a:xfrm>
            <a:prstGeom prst="rect">
              <a:avLst/>
            </a:prstGeom>
            <a:noFill/>
          </p:spPr>
          <p:txBody>
            <a:bodyPr wrap="square" rtlCol="0">
              <a:spAutoFit/>
            </a:bodyPr>
            <a:lstStyle/>
            <a:p>
              <a:pPr algn="ctr"/>
              <a:r>
                <a:rPr lang="en-US" dirty="0" smtClean="0">
                  <a:latin typeface="Helvetica"/>
                  <a:cs typeface="Helvetica"/>
                </a:rPr>
                <a:t>global segments of a two-pin net</a:t>
              </a:r>
            </a:p>
          </p:txBody>
        </p:sp>
        <p:sp>
          <p:nvSpPr>
            <p:cNvPr id="231" name="Oval 230"/>
            <p:cNvSpPr/>
            <p:nvPr/>
          </p:nvSpPr>
          <p:spPr>
            <a:xfrm>
              <a:off x="1059805" y="6235179"/>
              <a:ext cx="209377" cy="210348"/>
            </a:xfrm>
            <a:prstGeom prst="ellipse">
              <a:avLst/>
            </a:prstGeom>
            <a:solidFill>
              <a:srgbClr val="00B05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6931791" y="4512671"/>
              <a:ext cx="209377" cy="210348"/>
            </a:xfrm>
            <a:prstGeom prst="ellipse">
              <a:avLst/>
            </a:prstGeom>
            <a:solidFill>
              <a:srgbClr val="00B05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TextBox 232"/>
            <p:cNvSpPr txBox="1"/>
            <p:nvPr/>
          </p:nvSpPr>
          <p:spPr>
            <a:xfrm>
              <a:off x="2018386" y="6393620"/>
              <a:ext cx="2025400" cy="338554"/>
            </a:xfrm>
            <a:prstGeom prst="rect">
              <a:avLst/>
            </a:prstGeom>
            <a:solidFill>
              <a:srgbClr val="FFFF00"/>
            </a:solidFill>
          </p:spPr>
          <p:txBody>
            <a:bodyPr wrap="square" rtlCol="0">
              <a:spAutoFit/>
            </a:bodyPr>
            <a:lstStyle/>
            <a:p>
              <a:pPr algn="ctr"/>
              <a:r>
                <a:rPr lang="en-US" smtClean="0">
                  <a:latin typeface="Helvetica"/>
                  <a:cs typeface="Helvetica"/>
                </a:rPr>
                <a:t>segment 1 in M2</a:t>
              </a:r>
              <a:endParaRPr lang="en-US" dirty="0" smtClean="0">
                <a:latin typeface="Helvetica"/>
                <a:cs typeface="Helvetica"/>
              </a:endParaRPr>
            </a:p>
          </p:txBody>
        </p:sp>
        <p:sp>
          <p:nvSpPr>
            <p:cNvPr id="234" name="TextBox 233"/>
            <p:cNvSpPr txBox="1"/>
            <p:nvPr/>
          </p:nvSpPr>
          <p:spPr>
            <a:xfrm>
              <a:off x="5004136" y="4697078"/>
              <a:ext cx="1897640" cy="338554"/>
            </a:xfrm>
            <a:prstGeom prst="rect">
              <a:avLst/>
            </a:prstGeom>
            <a:solidFill>
              <a:srgbClr val="FFFF00"/>
            </a:solidFill>
          </p:spPr>
          <p:txBody>
            <a:bodyPr wrap="square" rtlCol="0">
              <a:spAutoFit/>
            </a:bodyPr>
            <a:lstStyle/>
            <a:p>
              <a:pPr algn="ctr"/>
              <a:r>
                <a:rPr lang="en-US" smtClean="0">
                  <a:latin typeface="Helvetica"/>
                  <a:cs typeface="Helvetica"/>
                </a:rPr>
                <a:t>segment in M2</a:t>
              </a:r>
              <a:endParaRPr lang="en-US" dirty="0" smtClean="0">
                <a:latin typeface="Helvetica"/>
                <a:cs typeface="Helvetica"/>
              </a:endParaRPr>
            </a:p>
          </p:txBody>
        </p:sp>
        <p:sp>
          <p:nvSpPr>
            <p:cNvPr id="235" name="TextBox 234"/>
            <p:cNvSpPr txBox="1"/>
            <p:nvPr/>
          </p:nvSpPr>
          <p:spPr>
            <a:xfrm rot="16200000">
              <a:off x="3822498" y="5494484"/>
              <a:ext cx="1891839" cy="338554"/>
            </a:xfrm>
            <a:prstGeom prst="rect">
              <a:avLst/>
            </a:prstGeom>
            <a:solidFill>
              <a:srgbClr val="FFFF00"/>
            </a:solidFill>
          </p:spPr>
          <p:txBody>
            <a:bodyPr wrap="square" rtlCol="0">
              <a:spAutoFit/>
            </a:bodyPr>
            <a:lstStyle/>
            <a:p>
              <a:pPr algn="ctr"/>
              <a:r>
                <a:rPr lang="en-US" dirty="0" smtClean="0">
                  <a:latin typeface="Helvetica"/>
                  <a:cs typeface="Helvetica"/>
                </a:rPr>
                <a:t>segment 2 in M3</a:t>
              </a:r>
            </a:p>
          </p:txBody>
        </p:sp>
      </p:grpSp>
      <p:sp>
        <p:nvSpPr>
          <p:cNvPr id="236" name="TextBox 235"/>
          <p:cNvSpPr txBox="1"/>
          <p:nvPr/>
        </p:nvSpPr>
        <p:spPr>
          <a:xfrm>
            <a:off x="1559008" y="1121651"/>
            <a:ext cx="1159547" cy="338554"/>
          </a:xfrm>
          <a:prstGeom prst="rect">
            <a:avLst/>
          </a:prstGeom>
          <a:solidFill>
            <a:srgbClr val="FFFF00"/>
          </a:solidFill>
        </p:spPr>
        <p:txBody>
          <a:bodyPr wrap="square" rtlCol="0">
            <a:spAutoFit/>
          </a:bodyPr>
          <a:lstStyle/>
          <a:p>
            <a:pPr algn="ctr"/>
            <a:r>
              <a:rPr lang="en-US" dirty="0" smtClean="0">
                <a:latin typeface="Helvetica"/>
                <a:cs typeface="Helvetica"/>
              </a:rPr>
              <a:t>segment 1</a:t>
            </a:r>
          </a:p>
        </p:txBody>
      </p:sp>
      <p:grpSp>
        <p:nvGrpSpPr>
          <p:cNvPr id="260" name="Group 259"/>
          <p:cNvGrpSpPr/>
          <p:nvPr/>
        </p:nvGrpSpPr>
        <p:grpSpPr>
          <a:xfrm>
            <a:off x="1559008" y="1558643"/>
            <a:ext cx="1179919" cy="1378113"/>
            <a:chOff x="1544155" y="1635855"/>
            <a:chExt cx="1179919" cy="1378113"/>
          </a:xfrm>
        </p:grpSpPr>
        <p:sp>
          <p:nvSpPr>
            <p:cNvPr id="243" name="Oval 242"/>
            <p:cNvSpPr/>
            <p:nvPr/>
          </p:nvSpPr>
          <p:spPr>
            <a:xfrm>
              <a:off x="1563783"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2549449"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1563783"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2549449"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544155"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2529821"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1544155"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2529821"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2765655" y="1647454"/>
            <a:ext cx="1059877" cy="1213013"/>
            <a:chOff x="2738927" y="1641193"/>
            <a:chExt cx="1059877" cy="1213013"/>
          </a:xfrm>
        </p:grpSpPr>
        <p:cxnSp>
          <p:nvCxnSpPr>
            <p:cNvPr id="321" name="Straight Connector 320"/>
            <p:cNvCxnSpPr>
              <a:endCxn id="289" idx="2"/>
            </p:cNvCxnSpPr>
            <p:nvPr/>
          </p:nvCxnSpPr>
          <p:spPr>
            <a:xfrm flipV="1">
              <a:off x="2754588" y="1641193"/>
              <a:ext cx="1044216" cy="752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24" name="Straight Connector 323"/>
            <p:cNvCxnSpPr>
              <a:endCxn id="291" idx="2"/>
            </p:cNvCxnSpPr>
            <p:nvPr/>
          </p:nvCxnSpPr>
          <p:spPr>
            <a:xfrm>
              <a:off x="2754588" y="1648720"/>
              <a:ext cx="1044216" cy="39598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a:endCxn id="293" idx="2"/>
            </p:cNvCxnSpPr>
            <p:nvPr/>
          </p:nvCxnSpPr>
          <p:spPr>
            <a:xfrm>
              <a:off x="2768035" y="1675130"/>
              <a:ext cx="1011141" cy="775569"/>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a:stCxn id="245" idx="6"/>
              <a:endCxn id="295" idx="2"/>
            </p:cNvCxnSpPr>
            <p:nvPr/>
          </p:nvCxnSpPr>
          <p:spPr>
            <a:xfrm>
              <a:off x="2738927" y="1641193"/>
              <a:ext cx="1040249" cy="1213013"/>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2748807" y="1647454"/>
            <a:ext cx="1059877" cy="1213013"/>
            <a:chOff x="2738927" y="1641193"/>
            <a:chExt cx="1059877" cy="1213013"/>
          </a:xfrm>
        </p:grpSpPr>
        <p:cxnSp>
          <p:nvCxnSpPr>
            <p:cNvPr id="342" name="Straight Connector 341"/>
            <p:cNvCxnSpPr>
              <a:stCxn id="250" idx="6"/>
              <a:endCxn id="289" idx="2"/>
            </p:cNvCxnSpPr>
            <p:nvPr/>
          </p:nvCxnSpPr>
          <p:spPr>
            <a:xfrm flipV="1">
              <a:off x="2738927" y="1641193"/>
              <a:ext cx="1059877"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a:stCxn id="250" idx="6"/>
              <a:endCxn id="291" idx="2"/>
            </p:cNvCxnSpPr>
            <p:nvPr/>
          </p:nvCxnSpPr>
          <p:spPr>
            <a:xfrm>
              <a:off x="2738927" y="2044700"/>
              <a:ext cx="1059877"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a:stCxn id="250" idx="6"/>
              <a:endCxn id="293" idx="2"/>
            </p:cNvCxnSpPr>
            <p:nvPr/>
          </p:nvCxnSpPr>
          <p:spPr>
            <a:xfrm>
              <a:off x="2738927" y="2044700"/>
              <a:ext cx="1040249" cy="405999"/>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a:stCxn id="250" idx="6"/>
              <a:endCxn id="295" idx="2"/>
            </p:cNvCxnSpPr>
            <p:nvPr/>
          </p:nvCxnSpPr>
          <p:spPr>
            <a:xfrm>
              <a:off x="2738927" y="2044700"/>
              <a:ext cx="1040249" cy="809506"/>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sp>
        <p:nvSpPr>
          <p:cNvPr id="368" name="Oval 367"/>
          <p:cNvSpPr/>
          <p:nvPr/>
        </p:nvSpPr>
        <p:spPr>
          <a:xfrm>
            <a:off x="727775" y="221049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Oval 368"/>
          <p:cNvSpPr/>
          <p:nvPr/>
        </p:nvSpPr>
        <p:spPr>
          <a:xfrm>
            <a:off x="7772400" y="219354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TextBox 369"/>
          <p:cNvSpPr txBox="1"/>
          <p:nvPr/>
        </p:nvSpPr>
        <p:spPr>
          <a:xfrm>
            <a:off x="401063" y="2403963"/>
            <a:ext cx="615874" cy="338554"/>
          </a:xfrm>
          <a:prstGeom prst="rect">
            <a:avLst/>
          </a:prstGeom>
          <a:noFill/>
        </p:spPr>
        <p:txBody>
          <a:bodyPr wrap="none" rtlCol="0">
            <a:spAutoFit/>
          </a:bodyPr>
          <a:lstStyle/>
          <a:p>
            <a:r>
              <a:rPr lang="en-US" smtClean="0"/>
              <a:t>SRC</a:t>
            </a:r>
            <a:endParaRPr dirty="0"/>
          </a:p>
        </p:txBody>
      </p:sp>
      <p:sp>
        <p:nvSpPr>
          <p:cNvPr id="371" name="TextBox 370"/>
          <p:cNvSpPr txBox="1"/>
          <p:nvPr/>
        </p:nvSpPr>
        <p:spPr>
          <a:xfrm>
            <a:off x="7775283" y="2346375"/>
            <a:ext cx="593432" cy="338554"/>
          </a:xfrm>
          <a:prstGeom prst="rect">
            <a:avLst/>
          </a:prstGeom>
          <a:noFill/>
        </p:spPr>
        <p:txBody>
          <a:bodyPr wrap="none" rtlCol="0">
            <a:spAutoFit/>
          </a:bodyPr>
          <a:lstStyle/>
          <a:p>
            <a:r>
              <a:rPr lang="en-US" dirty="0" smtClean="0"/>
              <a:t>DST</a:t>
            </a:r>
            <a:endParaRPr dirty="0"/>
          </a:p>
        </p:txBody>
      </p:sp>
      <p:sp>
        <p:nvSpPr>
          <p:cNvPr id="3" name="Rectangle 2"/>
          <p:cNvSpPr/>
          <p:nvPr/>
        </p:nvSpPr>
        <p:spPr>
          <a:xfrm>
            <a:off x="1352706" y="5095351"/>
            <a:ext cx="99924" cy="641401"/>
          </a:xfrm>
          <a:prstGeom prst="rect">
            <a:avLst/>
          </a:prstGeom>
          <a:solidFill>
            <a:srgbClr val="FFC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4" name="Rectangle 113"/>
          <p:cNvSpPr/>
          <p:nvPr/>
        </p:nvSpPr>
        <p:spPr>
          <a:xfrm>
            <a:off x="7157424" y="3602958"/>
            <a:ext cx="103545" cy="650711"/>
          </a:xfrm>
          <a:prstGeom prst="rect">
            <a:avLst/>
          </a:prstGeom>
          <a:solidFill>
            <a:srgbClr val="FFC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6" name="Group 5"/>
          <p:cNvGrpSpPr/>
          <p:nvPr/>
        </p:nvGrpSpPr>
        <p:grpSpPr>
          <a:xfrm>
            <a:off x="1733633" y="1641193"/>
            <a:ext cx="830669" cy="1213013"/>
            <a:chOff x="1733633" y="1641193"/>
            <a:chExt cx="830669" cy="1213013"/>
          </a:xfrm>
        </p:grpSpPr>
        <p:grpSp>
          <p:nvGrpSpPr>
            <p:cNvPr id="285" name="Group 284"/>
            <p:cNvGrpSpPr/>
            <p:nvPr/>
          </p:nvGrpSpPr>
          <p:grpSpPr>
            <a:xfrm>
              <a:off x="1733633" y="2044700"/>
              <a:ext cx="830669" cy="809506"/>
              <a:chOff x="1733633" y="2044700"/>
              <a:chExt cx="830669" cy="809506"/>
            </a:xfrm>
          </p:grpSpPr>
          <p:cxnSp>
            <p:nvCxnSpPr>
              <p:cNvPr id="276" name="Straight Connector 275"/>
              <p:cNvCxnSpPr>
                <a:stCxn id="249" idx="6"/>
                <a:endCxn id="250" idx="2"/>
              </p:cNvCxnSpPr>
              <p:nvPr/>
            </p:nvCxnSpPr>
            <p:spPr>
              <a:xfrm>
                <a:off x="1753261" y="2044700"/>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a:stCxn id="255" idx="6"/>
                <a:endCxn id="256" idx="2"/>
              </p:cNvCxnSpPr>
              <p:nvPr/>
            </p:nvCxnSpPr>
            <p:spPr>
              <a:xfrm>
                <a:off x="1733633" y="2450699"/>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258" idx="6"/>
                <a:endCxn id="259" idx="2"/>
              </p:cNvCxnSpPr>
              <p:nvPr/>
            </p:nvCxnSpPr>
            <p:spPr>
              <a:xfrm>
                <a:off x="1733633" y="2854206"/>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cxnSp>
          <p:nvCxnSpPr>
            <p:cNvPr id="115" name="Straight Connector 114"/>
            <p:cNvCxnSpPr>
              <a:stCxn id="243" idx="6"/>
              <a:endCxn id="245" idx="2"/>
            </p:cNvCxnSpPr>
            <p:nvPr/>
          </p:nvCxnSpPr>
          <p:spPr>
            <a:xfrm>
              <a:off x="1753261" y="1641193"/>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sp>
        <p:nvSpPr>
          <p:cNvPr id="119" name="TextBox 118"/>
          <p:cNvSpPr txBox="1"/>
          <p:nvPr/>
        </p:nvSpPr>
        <p:spPr>
          <a:xfrm>
            <a:off x="3732969" y="1120919"/>
            <a:ext cx="1159547" cy="338554"/>
          </a:xfrm>
          <a:prstGeom prst="rect">
            <a:avLst/>
          </a:prstGeom>
          <a:solidFill>
            <a:srgbClr val="FFFF00"/>
          </a:solidFill>
        </p:spPr>
        <p:txBody>
          <a:bodyPr wrap="square" rtlCol="0">
            <a:spAutoFit/>
          </a:bodyPr>
          <a:lstStyle/>
          <a:p>
            <a:pPr algn="ctr"/>
            <a:r>
              <a:rPr lang="en-US" dirty="0" smtClean="0">
                <a:latin typeface="Helvetica"/>
                <a:cs typeface="Helvetica"/>
              </a:rPr>
              <a:t>segment 2</a:t>
            </a:r>
          </a:p>
        </p:txBody>
      </p:sp>
      <p:sp>
        <p:nvSpPr>
          <p:cNvPr id="120" name="TextBox 119"/>
          <p:cNvSpPr txBox="1"/>
          <p:nvPr/>
        </p:nvSpPr>
        <p:spPr>
          <a:xfrm>
            <a:off x="5954575" y="1120919"/>
            <a:ext cx="1159547" cy="338554"/>
          </a:xfrm>
          <a:prstGeom prst="rect">
            <a:avLst/>
          </a:prstGeom>
          <a:solidFill>
            <a:srgbClr val="FFFF00"/>
          </a:solidFill>
        </p:spPr>
        <p:txBody>
          <a:bodyPr wrap="square" rtlCol="0">
            <a:spAutoFit/>
          </a:bodyPr>
          <a:lstStyle/>
          <a:p>
            <a:pPr algn="ctr"/>
            <a:r>
              <a:rPr lang="en-US" dirty="0" smtClean="0">
                <a:latin typeface="Helvetica"/>
                <a:cs typeface="Helvetica"/>
              </a:rPr>
              <a:t>segment 3</a:t>
            </a:r>
          </a:p>
        </p:txBody>
      </p:sp>
      <p:grpSp>
        <p:nvGrpSpPr>
          <p:cNvPr id="121" name="Group 120"/>
          <p:cNvGrpSpPr/>
          <p:nvPr/>
        </p:nvGrpSpPr>
        <p:grpSpPr>
          <a:xfrm>
            <a:off x="3776862" y="1558643"/>
            <a:ext cx="1179919" cy="1378113"/>
            <a:chOff x="1544155" y="1635855"/>
            <a:chExt cx="1179919" cy="1378113"/>
          </a:xfrm>
        </p:grpSpPr>
        <p:sp>
          <p:nvSpPr>
            <p:cNvPr id="122" name="Oval 121"/>
            <p:cNvSpPr/>
            <p:nvPr/>
          </p:nvSpPr>
          <p:spPr>
            <a:xfrm>
              <a:off x="1563783"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2549449"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1563783"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2549449"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1544155"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2529821"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1544155"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2529821"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3964453" y="1641193"/>
            <a:ext cx="830669" cy="1213013"/>
            <a:chOff x="1733633" y="1641193"/>
            <a:chExt cx="830669" cy="1213013"/>
          </a:xfrm>
        </p:grpSpPr>
        <p:grpSp>
          <p:nvGrpSpPr>
            <p:cNvPr id="138" name="Group 137"/>
            <p:cNvGrpSpPr/>
            <p:nvPr/>
          </p:nvGrpSpPr>
          <p:grpSpPr>
            <a:xfrm>
              <a:off x="1733633" y="2044700"/>
              <a:ext cx="830669" cy="809506"/>
              <a:chOff x="1733633" y="2044700"/>
              <a:chExt cx="830669" cy="809506"/>
            </a:xfrm>
          </p:grpSpPr>
          <p:cxnSp>
            <p:nvCxnSpPr>
              <p:cNvPr id="140" name="Straight Connector 139"/>
              <p:cNvCxnSpPr/>
              <p:nvPr/>
            </p:nvCxnSpPr>
            <p:spPr>
              <a:xfrm>
                <a:off x="1753261" y="2044700"/>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1733633" y="2450699"/>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1733633" y="2854206"/>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cxnSp>
          <p:nvCxnSpPr>
            <p:cNvPr id="139" name="Straight Connector 138"/>
            <p:cNvCxnSpPr/>
            <p:nvPr/>
          </p:nvCxnSpPr>
          <p:spPr>
            <a:xfrm>
              <a:off x="1753261" y="1641193"/>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43" name="Group 142"/>
          <p:cNvGrpSpPr/>
          <p:nvPr/>
        </p:nvGrpSpPr>
        <p:grpSpPr>
          <a:xfrm>
            <a:off x="5964715" y="1558643"/>
            <a:ext cx="1179919" cy="1378113"/>
            <a:chOff x="1544155" y="1635855"/>
            <a:chExt cx="1179919" cy="1378113"/>
          </a:xfrm>
        </p:grpSpPr>
        <p:sp>
          <p:nvSpPr>
            <p:cNvPr id="144" name="Oval 143"/>
            <p:cNvSpPr/>
            <p:nvPr/>
          </p:nvSpPr>
          <p:spPr>
            <a:xfrm>
              <a:off x="1563783"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549449"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1563783"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2549449"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1544155"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2529821"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1544155"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2529821"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6139340" y="1641193"/>
            <a:ext cx="830669" cy="1213013"/>
            <a:chOff x="1733633" y="1641193"/>
            <a:chExt cx="830669" cy="1213013"/>
          </a:xfrm>
        </p:grpSpPr>
        <p:grpSp>
          <p:nvGrpSpPr>
            <p:cNvPr id="153" name="Group 152"/>
            <p:cNvGrpSpPr/>
            <p:nvPr/>
          </p:nvGrpSpPr>
          <p:grpSpPr>
            <a:xfrm>
              <a:off x="1733633" y="2044700"/>
              <a:ext cx="830669" cy="809506"/>
              <a:chOff x="1733633" y="2044700"/>
              <a:chExt cx="830669" cy="809506"/>
            </a:xfrm>
          </p:grpSpPr>
          <p:cxnSp>
            <p:nvCxnSpPr>
              <p:cNvPr id="155" name="Straight Connector 154"/>
              <p:cNvCxnSpPr/>
              <p:nvPr/>
            </p:nvCxnSpPr>
            <p:spPr>
              <a:xfrm>
                <a:off x="1753261" y="2044700"/>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1733633" y="2450699"/>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1733633" y="2854206"/>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cxnSp>
          <p:nvCxnSpPr>
            <p:cNvPr id="154" name="Straight Connector 153"/>
            <p:cNvCxnSpPr/>
            <p:nvPr/>
          </p:nvCxnSpPr>
          <p:spPr>
            <a:xfrm>
              <a:off x="1753261" y="1641193"/>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59" name="Group 158"/>
          <p:cNvGrpSpPr/>
          <p:nvPr/>
        </p:nvGrpSpPr>
        <p:grpSpPr>
          <a:xfrm>
            <a:off x="2735360" y="1641468"/>
            <a:ext cx="1102764" cy="1213013"/>
            <a:chOff x="2748963" y="406654"/>
            <a:chExt cx="1102764" cy="1213013"/>
          </a:xfrm>
        </p:grpSpPr>
        <p:cxnSp>
          <p:nvCxnSpPr>
            <p:cNvPr id="160" name="Straight Connector 159"/>
            <p:cNvCxnSpPr>
              <a:stCxn id="256" idx="6"/>
              <a:endCxn id="122" idx="2"/>
            </p:cNvCxnSpPr>
            <p:nvPr/>
          </p:nvCxnSpPr>
          <p:spPr>
            <a:xfrm flipV="1">
              <a:off x="2748963" y="406654"/>
              <a:ext cx="1077191" cy="809506"/>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a:stCxn id="256" idx="6"/>
              <a:endCxn id="124" idx="3"/>
            </p:cNvCxnSpPr>
            <p:nvPr/>
          </p:nvCxnSpPr>
          <p:spPr>
            <a:xfrm flipV="1">
              <a:off x="2748963" y="868533"/>
              <a:ext cx="1102764" cy="34762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a:stCxn id="256" idx="6"/>
              <a:endCxn id="126" idx="2"/>
            </p:cNvCxnSpPr>
            <p:nvPr/>
          </p:nvCxnSpPr>
          <p:spPr>
            <a:xfrm>
              <a:off x="2748963" y="1216160"/>
              <a:ext cx="1057563"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stCxn id="256" idx="6"/>
              <a:endCxn id="128" idx="2"/>
            </p:cNvCxnSpPr>
            <p:nvPr/>
          </p:nvCxnSpPr>
          <p:spPr>
            <a:xfrm>
              <a:off x="2748963" y="1216160"/>
              <a:ext cx="1057563"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73" name="Group 172"/>
          <p:cNvGrpSpPr/>
          <p:nvPr/>
        </p:nvGrpSpPr>
        <p:grpSpPr>
          <a:xfrm>
            <a:off x="2711453" y="1641305"/>
            <a:ext cx="1102764" cy="1213013"/>
            <a:chOff x="2761929" y="-381614"/>
            <a:chExt cx="1102764" cy="1213013"/>
          </a:xfrm>
        </p:grpSpPr>
        <p:cxnSp>
          <p:nvCxnSpPr>
            <p:cNvPr id="174" name="Straight Connector 173"/>
            <p:cNvCxnSpPr>
              <a:stCxn id="259" idx="6"/>
              <a:endCxn id="122" idx="2"/>
            </p:cNvCxnSpPr>
            <p:nvPr/>
          </p:nvCxnSpPr>
          <p:spPr>
            <a:xfrm flipV="1">
              <a:off x="2761929" y="-381614"/>
              <a:ext cx="1077191" cy="1213013"/>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259" idx="6"/>
              <a:endCxn id="124" idx="3"/>
            </p:cNvCxnSpPr>
            <p:nvPr/>
          </p:nvCxnSpPr>
          <p:spPr>
            <a:xfrm flipV="1">
              <a:off x="2761929" y="80265"/>
              <a:ext cx="1102764" cy="751134"/>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259" idx="6"/>
              <a:endCxn id="126" idx="2"/>
            </p:cNvCxnSpPr>
            <p:nvPr/>
          </p:nvCxnSpPr>
          <p:spPr>
            <a:xfrm flipV="1">
              <a:off x="2761929" y="427892"/>
              <a:ext cx="1057563"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259" idx="6"/>
              <a:endCxn id="128" idx="2"/>
            </p:cNvCxnSpPr>
            <p:nvPr/>
          </p:nvCxnSpPr>
          <p:spPr>
            <a:xfrm>
              <a:off x="2761929" y="831399"/>
              <a:ext cx="1057563"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86" name="Group 185"/>
          <p:cNvGrpSpPr/>
          <p:nvPr/>
        </p:nvGrpSpPr>
        <p:grpSpPr>
          <a:xfrm>
            <a:off x="4939019" y="1633333"/>
            <a:ext cx="1059877" cy="1213013"/>
            <a:chOff x="2738927" y="1641193"/>
            <a:chExt cx="1059877" cy="1213013"/>
          </a:xfrm>
        </p:grpSpPr>
        <p:cxnSp>
          <p:nvCxnSpPr>
            <p:cNvPr id="187" name="Straight Connector 186"/>
            <p:cNvCxnSpPr/>
            <p:nvPr/>
          </p:nvCxnSpPr>
          <p:spPr>
            <a:xfrm flipV="1">
              <a:off x="2754588" y="1641193"/>
              <a:ext cx="1044216" cy="752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754588" y="1648720"/>
              <a:ext cx="1044216" cy="39598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2768035" y="1675130"/>
              <a:ext cx="1011141" cy="775569"/>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2738927" y="1641193"/>
              <a:ext cx="1040249" cy="1213013"/>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95" name="Group 194"/>
          <p:cNvGrpSpPr/>
          <p:nvPr/>
        </p:nvGrpSpPr>
        <p:grpSpPr>
          <a:xfrm>
            <a:off x="4966642" y="1643929"/>
            <a:ext cx="1059877" cy="1213013"/>
            <a:chOff x="2738927" y="1641193"/>
            <a:chExt cx="1059877" cy="1213013"/>
          </a:xfrm>
        </p:grpSpPr>
        <p:cxnSp>
          <p:nvCxnSpPr>
            <p:cNvPr id="196" name="Straight Connector 195"/>
            <p:cNvCxnSpPr/>
            <p:nvPr/>
          </p:nvCxnSpPr>
          <p:spPr>
            <a:xfrm flipV="1">
              <a:off x="2738927" y="1641193"/>
              <a:ext cx="1059877"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2738927" y="2044700"/>
              <a:ext cx="1059877"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2738927" y="2044700"/>
              <a:ext cx="1040249" cy="405999"/>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2738927" y="2044700"/>
              <a:ext cx="1040249" cy="809506"/>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223" name="Group 222"/>
          <p:cNvGrpSpPr/>
          <p:nvPr/>
        </p:nvGrpSpPr>
        <p:grpSpPr>
          <a:xfrm>
            <a:off x="4942364" y="1628662"/>
            <a:ext cx="1102764" cy="1213013"/>
            <a:chOff x="2748963" y="406654"/>
            <a:chExt cx="1102764" cy="1213013"/>
          </a:xfrm>
        </p:grpSpPr>
        <p:cxnSp>
          <p:nvCxnSpPr>
            <p:cNvPr id="224" name="Straight Connector 223"/>
            <p:cNvCxnSpPr/>
            <p:nvPr/>
          </p:nvCxnSpPr>
          <p:spPr>
            <a:xfrm flipV="1">
              <a:off x="2748963" y="406654"/>
              <a:ext cx="1077191" cy="809506"/>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flipV="1">
              <a:off x="2748963" y="868533"/>
              <a:ext cx="1102764" cy="34762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2748963" y="1216160"/>
              <a:ext cx="1057563"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2748963" y="1216160"/>
              <a:ext cx="1057563"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241" name="Group 240"/>
          <p:cNvGrpSpPr/>
          <p:nvPr/>
        </p:nvGrpSpPr>
        <p:grpSpPr>
          <a:xfrm>
            <a:off x="4918038" y="1645174"/>
            <a:ext cx="1102764" cy="1213013"/>
            <a:chOff x="2761929" y="-381614"/>
            <a:chExt cx="1102764" cy="1213013"/>
          </a:xfrm>
        </p:grpSpPr>
        <p:cxnSp>
          <p:nvCxnSpPr>
            <p:cNvPr id="242" name="Straight Connector 241"/>
            <p:cNvCxnSpPr/>
            <p:nvPr/>
          </p:nvCxnSpPr>
          <p:spPr>
            <a:xfrm flipV="1">
              <a:off x="2761929" y="-381614"/>
              <a:ext cx="1077191" cy="1213013"/>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V="1">
              <a:off x="2761929" y="80265"/>
              <a:ext cx="1102764" cy="751134"/>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flipV="1">
              <a:off x="2761929" y="427892"/>
              <a:ext cx="1057563"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2761929" y="831399"/>
              <a:ext cx="1057563"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838200" y="1641193"/>
            <a:ext cx="740436" cy="809506"/>
            <a:chOff x="838200" y="1641193"/>
            <a:chExt cx="740436" cy="809506"/>
          </a:xfrm>
        </p:grpSpPr>
        <p:cxnSp>
          <p:nvCxnSpPr>
            <p:cNvPr id="377" name="Straight Connector 376"/>
            <p:cNvCxnSpPr>
              <a:stCxn id="368" idx="6"/>
              <a:endCxn id="249" idx="2"/>
            </p:cNvCxnSpPr>
            <p:nvPr/>
          </p:nvCxnSpPr>
          <p:spPr>
            <a:xfrm flipV="1">
              <a:off x="902400" y="2044700"/>
              <a:ext cx="676236" cy="248342"/>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838200" y="1641193"/>
              <a:ext cx="740436" cy="588350"/>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a:stCxn id="368" idx="5"/>
              <a:endCxn id="255" idx="2"/>
            </p:cNvCxnSpPr>
            <p:nvPr/>
          </p:nvCxnSpPr>
          <p:spPr>
            <a:xfrm>
              <a:off x="876827" y="2351414"/>
              <a:ext cx="682181" cy="99285"/>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261" name="Group 260"/>
          <p:cNvGrpSpPr/>
          <p:nvPr/>
        </p:nvGrpSpPr>
        <p:grpSpPr>
          <a:xfrm>
            <a:off x="7114866" y="2044700"/>
            <a:ext cx="683107" cy="809506"/>
            <a:chOff x="7114866" y="2044700"/>
            <a:chExt cx="683107" cy="809506"/>
          </a:xfrm>
        </p:grpSpPr>
        <p:cxnSp>
          <p:nvCxnSpPr>
            <p:cNvPr id="395" name="Straight Connector 394"/>
            <p:cNvCxnSpPr>
              <a:stCxn id="319" idx="6"/>
              <a:endCxn id="369" idx="3"/>
            </p:cNvCxnSpPr>
            <p:nvPr/>
          </p:nvCxnSpPr>
          <p:spPr>
            <a:xfrm flipV="1">
              <a:off x="7114866" y="2334467"/>
              <a:ext cx="683107" cy="519739"/>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a:stCxn id="149" idx="6"/>
              <a:endCxn id="369" idx="2"/>
            </p:cNvCxnSpPr>
            <p:nvPr/>
          </p:nvCxnSpPr>
          <p:spPr>
            <a:xfrm flipV="1">
              <a:off x="7125006" y="2276095"/>
              <a:ext cx="647394" cy="174604"/>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147" idx="6"/>
              <a:endCxn id="369" idx="1"/>
            </p:cNvCxnSpPr>
            <p:nvPr/>
          </p:nvCxnSpPr>
          <p:spPr>
            <a:xfrm>
              <a:off x="7144634" y="2044700"/>
              <a:ext cx="653339" cy="173023"/>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269" name="Group 268"/>
          <p:cNvGrpSpPr/>
          <p:nvPr/>
        </p:nvGrpSpPr>
        <p:grpSpPr>
          <a:xfrm>
            <a:off x="1413204" y="1117952"/>
            <a:ext cx="5912455" cy="2603359"/>
            <a:chOff x="1413204" y="1117952"/>
            <a:chExt cx="5912455" cy="2603359"/>
          </a:xfrm>
        </p:grpSpPr>
        <p:sp>
          <p:nvSpPr>
            <p:cNvPr id="264" name="Oval 263"/>
            <p:cNvSpPr/>
            <p:nvPr/>
          </p:nvSpPr>
          <p:spPr>
            <a:xfrm>
              <a:off x="1413204" y="1122899"/>
              <a:ext cx="1488578" cy="220090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5" name="Oval 264"/>
            <p:cNvSpPr/>
            <p:nvPr/>
          </p:nvSpPr>
          <p:spPr>
            <a:xfrm>
              <a:off x="3643768" y="1117952"/>
              <a:ext cx="1488578" cy="220090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6" name="Oval 265"/>
            <p:cNvSpPr/>
            <p:nvPr/>
          </p:nvSpPr>
          <p:spPr>
            <a:xfrm>
              <a:off x="5837081" y="1124468"/>
              <a:ext cx="1488578" cy="220090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7" name="TextBox 266"/>
            <p:cNvSpPr txBox="1"/>
            <p:nvPr/>
          </p:nvSpPr>
          <p:spPr>
            <a:xfrm>
              <a:off x="1982122" y="3382757"/>
              <a:ext cx="1699504" cy="338554"/>
            </a:xfrm>
            <a:prstGeom prst="rect">
              <a:avLst/>
            </a:prstGeom>
            <a:noFill/>
          </p:spPr>
          <p:txBody>
            <a:bodyPr wrap="none" rtlCol="0">
              <a:spAutoFit/>
            </a:bodyPr>
            <a:lstStyle/>
            <a:p>
              <a:r>
                <a:rPr lang="en-US" b="1" dirty="0" smtClean="0">
                  <a:solidFill>
                    <a:srgbClr val="00B050"/>
                  </a:solidFill>
                </a:rPr>
                <a:t>Segment edges</a:t>
              </a:r>
              <a:endParaRPr b="1" dirty="0">
                <a:solidFill>
                  <a:srgbClr val="00B050"/>
                </a:solidFill>
              </a:endParaRPr>
            </a:p>
          </p:txBody>
        </p:sp>
      </p:grpSp>
      <p:grpSp>
        <p:nvGrpSpPr>
          <p:cNvPr id="273" name="Group 272"/>
          <p:cNvGrpSpPr/>
          <p:nvPr/>
        </p:nvGrpSpPr>
        <p:grpSpPr>
          <a:xfrm>
            <a:off x="2416605" y="1133514"/>
            <a:ext cx="3908527" cy="2585588"/>
            <a:chOff x="2416605" y="1133514"/>
            <a:chExt cx="3908527" cy="2585588"/>
          </a:xfrm>
        </p:grpSpPr>
        <p:sp>
          <p:nvSpPr>
            <p:cNvPr id="270" name="Oval 269"/>
            <p:cNvSpPr/>
            <p:nvPr/>
          </p:nvSpPr>
          <p:spPr>
            <a:xfrm>
              <a:off x="2416605" y="1153559"/>
              <a:ext cx="1727033" cy="22009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1" name="Oval 270"/>
            <p:cNvSpPr/>
            <p:nvPr/>
          </p:nvSpPr>
          <p:spPr>
            <a:xfrm>
              <a:off x="4598099" y="1133514"/>
              <a:ext cx="1727033" cy="22009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2" name="TextBox 271"/>
            <p:cNvSpPr txBox="1"/>
            <p:nvPr/>
          </p:nvSpPr>
          <p:spPr>
            <a:xfrm>
              <a:off x="3499730" y="3380548"/>
              <a:ext cx="1137940" cy="338554"/>
            </a:xfrm>
            <a:prstGeom prst="rect">
              <a:avLst/>
            </a:prstGeom>
            <a:noFill/>
          </p:spPr>
          <p:txBody>
            <a:bodyPr wrap="none" rtlCol="0">
              <a:spAutoFit/>
            </a:bodyPr>
            <a:lstStyle/>
            <a:p>
              <a:r>
                <a:rPr lang="en-US" b="1" dirty="0" smtClean="0">
                  <a:solidFill>
                    <a:srgbClr val="FF0000"/>
                  </a:solidFill>
                </a:rPr>
                <a:t>Via edges</a:t>
              </a:r>
              <a:endParaRPr b="1" dirty="0">
                <a:solidFill>
                  <a:srgbClr val="FF0000"/>
                </a:solidFill>
              </a:endParaRPr>
            </a:p>
          </p:txBody>
        </p:sp>
      </p:grpSp>
      <p:grpSp>
        <p:nvGrpSpPr>
          <p:cNvPr id="277" name="Group 276"/>
          <p:cNvGrpSpPr/>
          <p:nvPr/>
        </p:nvGrpSpPr>
        <p:grpSpPr>
          <a:xfrm>
            <a:off x="708469" y="1234015"/>
            <a:ext cx="1344576" cy="2351510"/>
            <a:chOff x="708469" y="1234015"/>
            <a:chExt cx="1344576" cy="2351510"/>
          </a:xfrm>
        </p:grpSpPr>
        <p:sp>
          <p:nvSpPr>
            <p:cNvPr id="274" name="Oval 273"/>
            <p:cNvSpPr/>
            <p:nvPr/>
          </p:nvSpPr>
          <p:spPr>
            <a:xfrm>
              <a:off x="708469" y="1234015"/>
              <a:ext cx="1166065" cy="1950350"/>
            </a:xfrm>
            <a:prstGeom prst="ellipse">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5" name="TextBox 274"/>
            <p:cNvSpPr txBox="1"/>
            <p:nvPr/>
          </p:nvSpPr>
          <p:spPr>
            <a:xfrm>
              <a:off x="787955" y="3246971"/>
              <a:ext cx="1265090" cy="338554"/>
            </a:xfrm>
            <a:prstGeom prst="rect">
              <a:avLst/>
            </a:prstGeom>
            <a:noFill/>
          </p:spPr>
          <p:txBody>
            <a:bodyPr wrap="none" rtlCol="0">
              <a:spAutoFit/>
            </a:bodyPr>
            <a:lstStyle/>
            <a:p>
              <a:r>
                <a:rPr lang="en-US" b="1" dirty="0" smtClean="0">
                  <a:solidFill>
                    <a:srgbClr val="000099"/>
                  </a:solidFill>
                </a:rPr>
                <a:t>SRC edges</a:t>
              </a:r>
              <a:endParaRPr b="1" dirty="0">
                <a:solidFill>
                  <a:srgbClr val="000099"/>
                </a:solidFill>
              </a:endParaRPr>
            </a:p>
          </p:txBody>
        </p:sp>
      </p:grpSp>
      <p:grpSp>
        <p:nvGrpSpPr>
          <p:cNvPr id="280" name="Group 279"/>
          <p:cNvGrpSpPr/>
          <p:nvPr/>
        </p:nvGrpSpPr>
        <p:grpSpPr>
          <a:xfrm>
            <a:off x="6741412" y="1293099"/>
            <a:ext cx="1957655" cy="2143140"/>
            <a:chOff x="6741412" y="1293099"/>
            <a:chExt cx="1957655" cy="2143140"/>
          </a:xfrm>
        </p:grpSpPr>
        <p:sp>
          <p:nvSpPr>
            <p:cNvPr id="268" name="Oval 267"/>
            <p:cNvSpPr/>
            <p:nvPr/>
          </p:nvSpPr>
          <p:spPr>
            <a:xfrm>
              <a:off x="6741412" y="1293099"/>
              <a:ext cx="1194939" cy="1881731"/>
            </a:xfrm>
            <a:prstGeom prst="ellipse">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78" name="TextBox 277"/>
            <p:cNvSpPr txBox="1"/>
            <p:nvPr/>
          </p:nvSpPr>
          <p:spPr>
            <a:xfrm>
              <a:off x="7456419" y="3097685"/>
              <a:ext cx="1242648" cy="338554"/>
            </a:xfrm>
            <a:prstGeom prst="rect">
              <a:avLst/>
            </a:prstGeom>
            <a:noFill/>
          </p:spPr>
          <p:txBody>
            <a:bodyPr wrap="none" rtlCol="0">
              <a:spAutoFit/>
            </a:bodyPr>
            <a:lstStyle/>
            <a:p>
              <a:r>
                <a:rPr lang="en-US" b="1" dirty="0" smtClean="0">
                  <a:solidFill>
                    <a:srgbClr val="000099"/>
                  </a:solidFill>
                </a:rPr>
                <a:t>DST edges</a:t>
              </a:r>
              <a:endParaRPr b="1" dirty="0">
                <a:solidFill>
                  <a:srgbClr val="000099"/>
                </a:solidFill>
              </a:endParaRPr>
            </a:p>
          </p:txBody>
        </p:sp>
      </p:grpSp>
    </p:spTree>
    <p:extLst>
      <p:ext uri="{BB962C8B-B14F-4D97-AF65-F5344CB8AC3E}">
        <p14:creationId xmlns:p14="http://schemas.microsoft.com/office/powerpoint/2010/main" val="28629255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6"/>
                                        </p:tgtEl>
                                        <p:attrNameLst>
                                          <p:attrName>style.visibility</p:attrName>
                                        </p:attrNameLst>
                                      </p:cBhvr>
                                      <p:to>
                                        <p:strVal val="visible"/>
                                      </p:to>
                                    </p:set>
                                    <p:anim calcmode="lin" valueType="num">
                                      <p:cBhvr additive="base">
                                        <p:cTn id="13" dur="500" fill="hold"/>
                                        <p:tgtEl>
                                          <p:spTgt spid="236"/>
                                        </p:tgtEl>
                                        <p:attrNameLst>
                                          <p:attrName>ppt_x</p:attrName>
                                        </p:attrNameLst>
                                      </p:cBhvr>
                                      <p:tavLst>
                                        <p:tav tm="0">
                                          <p:val>
                                            <p:strVal val="#ppt_x"/>
                                          </p:val>
                                        </p:tav>
                                        <p:tav tm="100000">
                                          <p:val>
                                            <p:strVal val="#ppt_x"/>
                                          </p:val>
                                        </p:tav>
                                      </p:tavLst>
                                    </p:anim>
                                    <p:anim calcmode="lin" valueType="num">
                                      <p:cBhvr additive="base">
                                        <p:cTn id="14" dur="5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0"/>
                                        </p:tgtEl>
                                        <p:attrNameLst>
                                          <p:attrName>style.visibility</p:attrName>
                                        </p:attrNameLst>
                                      </p:cBhvr>
                                      <p:to>
                                        <p:strVal val="visible"/>
                                      </p:to>
                                    </p:set>
                                    <p:anim calcmode="lin" valueType="num">
                                      <p:cBhvr additive="base">
                                        <p:cTn id="19" dur="500" fill="hold"/>
                                        <p:tgtEl>
                                          <p:spTgt spid="260"/>
                                        </p:tgtEl>
                                        <p:attrNameLst>
                                          <p:attrName>ppt_x</p:attrName>
                                        </p:attrNameLst>
                                      </p:cBhvr>
                                      <p:tavLst>
                                        <p:tav tm="0">
                                          <p:val>
                                            <p:strVal val="#ppt_x"/>
                                          </p:val>
                                        </p:tav>
                                        <p:tav tm="100000">
                                          <p:val>
                                            <p:strVal val="#ppt_x"/>
                                          </p:val>
                                        </p:tav>
                                      </p:tavLst>
                                    </p:anim>
                                    <p:anim calcmode="lin" valueType="num">
                                      <p:cBhvr additive="base">
                                        <p:cTn id="20" dur="500" fill="hold"/>
                                        <p:tgtEl>
                                          <p:spTgt spid="2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9"/>
                                        </p:tgtEl>
                                        <p:attrNameLst>
                                          <p:attrName>style.visibility</p:attrName>
                                        </p:attrNameLst>
                                      </p:cBhvr>
                                      <p:to>
                                        <p:strVal val="visible"/>
                                      </p:to>
                                    </p:set>
                                    <p:anim calcmode="lin" valueType="num">
                                      <p:cBhvr additive="base">
                                        <p:cTn id="30" dur="500" fill="hold"/>
                                        <p:tgtEl>
                                          <p:spTgt spid="119"/>
                                        </p:tgtEl>
                                        <p:attrNameLst>
                                          <p:attrName>ppt_x</p:attrName>
                                        </p:attrNameLst>
                                      </p:cBhvr>
                                      <p:tavLst>
                                        <p:tav tm="0">
                                          <p:val>
                                            <p:strVal val="#ppt_x"/>
                                          </p:val>
                                        </p:tav>
                                        <p:tav tm="100000">
                                          <p:val>
                                            <p:strVal val="#ppt_x"/>
                                          </p:val>
                                        </p:tav>
                                      </p:tavLst>
                                    </p:anim>
                                    <p:anim calcmode="lin" valueType="num">
                                      <p:cBhvr additive="base">
                                        <p:cTn id="31"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1"/>
                                        </p:tgtEl>
                                        <p:attrNameLst>
                                          <p:attrName>style.visibility</p:attrName>
                                        </p:attrNameLst>
                                      </p:cBhvr>
                                      <p:to>
                                        <p:strVal val="visible"/>
                                      </p:to>
                                    </p:set>
                                    <p:anim calcmode="lin" valueType="num">
                                      <p:cBhvr additive="base">
                                        <p:cTn id="36" dur="500" fill="hold"/>
                                        <p:tgtEl>
                                          <p:spTgt spid="121"/>
                                        </p:tgtEl>
                                        <p:attrNameLst>
                                          <p:attrName>ppt_x</p:attrName>
                                        </p:attrNameLst>
                                      </p:cBhvr>
                                      <p:tavLst>
                                        <p:tav tm="0">
                                          <p:val>
                                            <p:strVal val="#ppt_x"/>
                                          </p:val>
                                        </p:tav>
                                        <p:tav tm="100000">
                                          <p:val>
                                            <p:strVal val="#ppt_x"/>
                                          </p:val>
                                        </p:tav>
                                      </p:tavLst>
                                    </p:anim>
                                    <p:anim calcmode="lin" valueType="num">
                                      <p:cBhvr additive="base">
                                        <p:cTn id="37"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wipe(left)">
                                      <p:cBhvr>
                                        <p:cTn id="42" dur="500"/>
                                        <p:tgtEl>
                                          <p:spTgt spid="13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0"/>
                                        </p:tgtEl>
                                        <p:attrNameLst>
                                          <p:attrName>style.visibility</p:attrName>
                                        </p:attrNameLst>
                                      </p:cBhvr>
                                      <p:to>
                                        <p:strVal val="visible"/>
                                      </p:to>
                                    </p:set>
                                    <p:anim calcmode="lin" valueType="num">
                                      <p:cBhvr additive="base">
                                        <p:cTn id="47" dur="500" fill="hold"/>
                                        <p:tgtEl>
                                          <p:spTgt spid="120"/>
                                        </p:tgtEl>
                                        <p:attrNameLst>
                                          <p:attrName>ppt_x</p:attrName>
                                        </p:attrNameLst>
                                      </p:cBhvr>
                                      <p:tavLst>
                                        <p:tav tm="0">
                                          <p:val>
                                            <p:strVal val="#ppt_x"/>
                                          </p:val>
                                        </p:tav>
                                        <p:tav tm="100000">
                                          <p:val>
                                            <p:strVal val="#ppt_x"/>
                                          </p:val>
                                        </p:tav>
                                      </p:tavLst>
                                    </p:anim>
                                    <p:anim calcmode="lin" valueType="num">
                                      <p:cBhvr additive="base">
                                        <p:cTn id="48"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43"/>
                                        </p:tgtEl>
                                        <p:attrNameLst>
                                          <p:attrName>style.visibility</p:attrName>
                                        </p:attrNameLst>
                                      </p:cBhvr>
                                      <p:to>
                                        <p:strVal val="visible"/>
                                      </p:to>
                                    </p:set>
                                    <p:anim calcmode="lin" valueType="num">
                                      <p:cBhvr additive="base">
                                        <p:cTn id="53" dur="500" fill="hold"/>
                                        <p:tgtEl>
                                          <p:spTgt spid="143"/>
                                        </p:tgtEl>
                                        <p:attrNameLst>
                                          <p:attrName>ppt_x</p:attrName>
                                        </p:attrNameLst>
                                      </p:cBhvr>
                                      <p:tavLst>
                                        <p:tav tm="0">
                                          <p:val>
                                            <p:strVal val="#ppt_x"/>
                                          </p:val>
                                        </p:tav>
                                        <p:tav tm="100000">
                                          <p:val>
                                            <p:strVal val="#ppt_x"/>
                                          </p:val>
                                        </p:tav>
                                      </p:tavLst>
                                    </p:anim>
                                    <p:anim calcmode="lin" valueType="num">
                                      <p:cBhvr additive="base">
                                        <p:cTn id="54"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animEffect transition="in" filter="wipe(left)">
                                      <p:cBhvr>
                                        <p:cTn id="59" dur="500"/>
                                        <p:tgtEl>
                                          <p:spTgt spid="15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left)">
                                      <p:cBhvr>
                                        <p:cTn id="69" dur="500"/>
                                        <p:tgtEl>
                                          <p:spTgt spid="8"/>
                                        </p:tgtEl>
                                      </p:cBhvr>
                                    </p:animEffect>
                                  </p:childTnLst>
                                </p:cTn>
                              </p:par>
                              <p:par>
                                <p:cTn id="70" presetID="22" presetClass="entr" presetSubtype="8" fill="hold" nodeType="withEffect">
                                  <p:stCondLst>
                                    <p:cond delay="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0"/>
                                  </p:stCondLst>
                                  <p:childTnLst>
                                    <p:set>
                                      <p:cBhvr>
                                        <p:cTn id="74" dur="1" fill="hold">
                                          <p:stCondLst>
                                            <p:cond delay="0"/>
                                          </p:stCondLst>
                                        </p:cTn>
                                        <p:tgtEl>
                                          <p:spTgt spid="173"/>
                                        </p:tgtEl>
                                        <p:attrNameLst>
                                          <p:attrName>style.visibility</p:attrName>
                                        </p:attrNameLst>
                                      </p:cBhvr>
                                      <p:to>
                                        <p:strVal val="visible"/>
                                      </p:to>
                                    </p:set>
                                    <p:animEffect transition="in" filter="wipe(left)">
                                      <p:cBhvr>
                                        <p:cTn id="75" dur="500"/>
                                        <p:tgtEl>
                                          <p:spTgt spid="17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6"/>
                                        </p:tgtEl>
                                        <p:attrNameLst>
                                          <p:attrName>style.visibility</p:attrName>
                                        </p:attrNameLst>
                                      </p:cBhvr>
                                      <p:to>
                                        <p:strVal val="visible"/>
                                      </p:to>
                                    </p:set>
                                    <p:animEffect transition="in" filter="wipe(left)">
                                      <p:cBhvr>
                                        <p:cTn id="80" dur="500"/>
                                        <p:tgtEl>
                                          <p:spTgt spid="186"/>
                                        </p:tgtEl>
                                      </p:cBhvr>
                                    </p:animEffect>
                                  </p:childTnLst>
                                </p:cTn>
                              </p:par>
                              <p:par>
                                <p:cTn id="81" presetID="22" presetClass="entr" presetSubtype="8" fill="hold" nodeType="withEffect">
                                  <p:stCondLst>
                                    <p:cond delay="0"/>
                                  </p:stCondLst>
                                  <p:childTnLst>
                                    <p:set>
                                      <p:cBhvr>
                                        <p:cTn id="82" dur="1" fill="hold">
                                          <p:stCondLst>
                                            <p:cond delay="0"/>
                                          </p:stCondLst>
                                        </p:cTn>
                                        <p:tgtEl>
                                          <p:spTgt spid="195"/>
                                        </p:tgtEl>
                                        <p:attrNameLst>
                                          <p:attrName>style.visibility</p:attrName>
                                        </p:attrNameLst>
                                      </p:cBhvr>
                                      <p:to>
                                        <p:strVal val="visible"/>
                                      </p:to>
                                    </p:set>
                                    <p:animEffect transition="in" filter="wipe(left)">
                                      <p:cBhvr>
                                        <p:cTn id="83" dur="500"/>
                                        <p:tgtEl>
                                          <p:spTgt spid="195"/>
                                        </p:tgtEl>
                                      </p:cBhvr>
                                    </p:animEffect>
                                  </p:childTnLst>
                                </p:cTn>
                              </p:par>
                              <p:par>
                                <p:cTn id="84" presetID="22" presetClass="entr" presetSubtype="8" fill="hold" nodeType="withEffect">
                                  <p:stCondLst>
                                    <p:cond delay="0"/>
                                  </p:stCondLst>
                                  <p:childTnLst>
                                    <p:set>
                                      <p:cBhvr>
                                        <p:cTn id="85" dur="1" fill="hold">
                                          <p:stCondLst>
                                            <p:cond delay="0"/>
                                          </p:stCondLst>
                                        </p:cTn>
                                        <p:tgtEl>
                                          <p:spTgt spid="223"/>
                                        </p:tgtEl>
                                        <p:attrNameLst>
                                          <p:attrName>style.visibility</p:attrName>
                                        </p:attrNameLst>
                                      </p:cBhvr>
                                      <p:to>
                                        <p:strVal val="visible"/>
                                      </p:to>
                                    </p:set>
                                    <p:animEffect transition="in" filter="wipe(left)">
                                      <p:cBhvr>
                                        <p:cTn id="86" dur="500"/>
                                        <p:tgtEl>
                                          <p:spTgt spid="223"/>
                                        </p:tgtEl>
                                      </p:cBhvr>
                                    </p:animEffect>
                                  </p:childTnLst>
                                </p:cTn>
                              </p:par>
                              <p:par>
                                <p:cTn id="87" presetID="22" presetClass="entr" presetSubtype="8" fill="hold" nodeType="withEffect">
                                  <p:stCondLst>
                                    <p:cond delay="0"/>
                                  </p:stCondLst>
                                  <p:childTnLst>
                                    <p:set>
                                      <p:cBhvr>
                                        <p:cTn id="88" dur="1" fill="hold">
                                          <p:stCondLst>
                                            <p:cond delay="0"/>
                                          </p:stCondLst>
                                        </p:cTn>
                                        <p:tgtEl>
                                          <p:spTgt spid="241"/>
                                        </p:tgtEl>
                                        <p:attrNameLst>
                                          <p:attrName>style.visibility</p:attrName>
                                        </p:attrNameLst>
                                      </p:cBhvr>
                                      <p:to>
                                        <p:strVal val="visible"/>
                                      </p:to>
                                    </p:set>
                                    <p:animEffect transition="in" filter="wipe(left)">
                                      <p:cBhvr>
                                        <p:cTn id="89" dur="500"/>
                                        <p:tgtEl>
                                          <p:spTgt spid="241"/>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68"/>
                                        </p:tgtEl>
                                        <p:attrNameLst>
                                          <p:attrName>style.visibility</p:attrName>
                                        </p:attrNameLst>
                                      </p:cBhvr>
                                      <p:to>
                                        <p:strVal val="visible"/>
                                      </p:to>
                                    </p:set>
                                    <p:anim calcmode="lin" valueType="num">
                                      <p:cBhvr additive="base">
                                        <p:cTn id="94" dur="500" fill="hold"/>
                                        <p:tgtEl>
                                          <p:spTgt spid="368"/>
                                        </p:tgtEl>
                                        <p:attrNameLst>
                                          <p:attrName>ppt_x</p:attrName>
                                        </p:attrNameLst>
                                      </p:cBhvr>
                                      <p:tavLst>
                                        <p:tav tm="0">
                                          <p:val>
                                            <p:strVal val="#ppt_x"/>
                                          </p:val>
                                        </p:tav>
                                        <p:tav tm="100000">
                                          <p:val>
                                            <p:strVal val="#ppt_x"/>
                                          </p:val>
                                        </p:tav>
                                      </p:tavLst>
                                    </p:anim>
                                    <p:anim calcmode="lin" valueType="num">
                                      <p:cBhvr additive="base">
                                        <p:cTn id="95" dur="500" fill="hold"/>
                                        <p:tgtEl>
                                          <p:spTgt spid="368"/>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70"/>
                                        </p:tgtEl>
                                        <p:attrNameLst>
                                          <p:attrName>style.visibility</p:attrName>
                                        </p:attrNameLst>
                                      </p:cBhvr>
                                      <p:to>
                                        <p:strVal val="visible"/>
                                      </p:to>
                                    </p:set>
                                    <p:anim calcmode="lin" valueType="num">
                                      <p:cBhvr additive="base">
                                        <p:cTn id="98" dur="500" fill="hold"/>
                                        <p:tgtEl>
                                          <p:spTgt spid="370"/>
                                        </p:tgtEl>
                                        <p:attrNameLst>
                                          <p:attrName>ppt_x</p:attrName>
                                        </p:attrNameLst>
                                      </p:cBhvr>
                                      <p:tavLst>
                                        <p:tav tm="0">
                                          <p:val>
                                            <p:strVal val="#ppt_x"/>
                                          </p:val>
                                        </p:tav>
                                        <p:tav tm="100000">
                                          <p:val>
                                            <p:strVal val="#ppt_x"/>
                                          </p:val>
                                        </p:tav>
                                      </p:tavLst>
                                    </p:anim>
                                    <p:anim calcmode="lin" valueType="num">
                                      <p:cBhvr additive="base">
                                        <p:cTn id="99" dur="500" fill="hold"/>
                                        <p:tgtEl>
                                          <p:spTgt spid="370"/>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69"/>
                                        </p:tgtEl>
                                        <p:attrNameLst>
                                          <p:attrName>style.visibility</p:attrName>
                                        </p:attrNameLst>
                                      </p:cBhvr>
                                      <p:to>
                                        <p:strVal val="visible"/>
                                      </p:to>
                                    </p:set>
                                    <p:anim calcmode="lin" valueType="num">
                                      <p:cBhvr additive="base">
                                        <p:cTn id="102" dur="500" fill="hold"/>
                                        <p:tgtEl>
                                          <p:spTgt spid="369"/>
                                        </p:tgtEl>
                                        <p:attrNameLst>
                                          <p:attrName>ppt_x</p:attrName>
                                        </p:attrNameLst>
                                      </p:cBhvr>
                                      <p:tavLst>
                                        <p:tav tm="0">
                                          <p:val>
                                            <p:strVal val="#ppt_x"/>
                                          </p:val>
                                        </p:tav>
                                        <p:tav tm="100000">
                                          <p:val>
                                            <p:strVal val="#ppt_x"/>
                                          </p:val>
                                        </p:tav>
                                      </p:tavLst>
                                    </p:anim>
                                    <p:anim calcmode="lin" valueType="num">
                                      <p:cBhvr additive="base">
                                        <p:cTn id="103" dur="500" fill="hold"/>
                                        <p:tgtEl>
                                          <p:spTgt spid="369"/>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71"/>
                                        </p:tgtEl>
                                        <p:attrNameLst>
                                          <p:attrName>style.visibility</p:attrName>
                                        </p:attrNameLst>
                                      </p:cBhvr>
                                      <p:to>
                                        <p:strVal val="visible"/>
                                      </p:to>
                                    </p:set>
                                    <p:anim calcmode="lin" valueType="num">
                                      <p:cBhvr additive="base">
                                        <p:cTn id="106" dur="500" fill="hold"/>
                                        <p:tgtEl>
                                          <p:spTgt spid="371"/>
                                        </p:tgtEl>
                                        <p:attrNameLst>
                                          <p:attrName>ppt_x</p:attrName>
                                        </p:attrNameLst>
                                      </p:cBhvr>
                                      <p:tavLst>
                                        <p:tav tm="0">
                                          <p:val>
                                            <p:strVal val="#ppt_x"/>
                                          </p:val>
                                        </p:tav>
                                        <p:tav tm="100000">
                                          <p:val>
                                            <p:strVal val="#ppt_x"/>
                                          </p:val>
                                        </p:tav>
                                      </p:tavLst>
                                    </p:anim>
                                    <p:anim calcmode="lin" valueType="num">
                                      <p:cBhvr additive="base">
                                        <p:cTn id="107" dur="500" fill="hold"/>
                                        <p:tgtEl>
                                          <p:spTgt spid="371"/>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left)">
                                      <p:cBhvr>
                                        <p:cTn id="112" dur="500"/>
                                        <p:tgtEl>
                                          <p:spTgt spid="29"/>
                                        </p:tgtEl>
                                      </p:cBhvr>
                                    </p:animEffect>
                                  </p:childTnLst>
                                </p:cTn>
                              </p:par>
                              <p:par>
                                <p:cTn id="113" presetID="22" presetClass="entr" presetSubtype="8" fill="hold" nodeType="withEffect">
                                  <p:stCondLst>
                                    <p:cond delay="0"/>
                                  </p:stCondLst>
                                  <p:childTnLst>
                                    <p:set>
                                      <p:cBhvr>
                                        <p:cTn id="114" dur="1" fill="hold">
                                          <p:stCondLst>
                                            <p:cond delay="0"/>
                                          </p:stCondLst>
                                        </p:cTn>
                                        <p:tgtEl>
                                          <p:spTgt spid="261"/>
                                        </p:tgtEl>
                                        <p:attrNameLst>
                                          <p:attrName>style.visibility</p:attrName>
                                        </p:attrNameLst>
                                      </p:cBhvr>
                                      <p:to>
                                        <p:strVal val="visible"/>
                                      </p:to>
                                    </p:set>
                                    <p:animEffect transition="in" filter="wipe(left)">
                                      <p:cBhvr>
                                        <p:cTn id="115" dur="500"/>
                                        <p:tgtEl>
                                          <p:spTgt spid="261"/>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269"/>
                                        </p:tgtEl>
                                        <p:attrNameLst>
                                          <p:attrName>style.visibility</p:attrName>
                                        </p:attrNameLst>
                                      </p:cBhvr>
                                      <p:to>
                                        <p:strVal val="visible"/>
                                      </p:to>
                                    </p:set>
                                    <p:anim calcmode="lin" valueType="num">
                                      <p:cBhvr additive="base">
                                        <p:cTn id="120" dur="500" fill="hold"/>
                                        <p:tgtEl>
                                          <p:spTgt spid="269"/>
                                        </p:tgtEl>
                                        <p:attrNameLst>
                                          <p:attrName>ppt_x</p:attrName>
                                        </p:attrNameLst>
                                      </p:cBhvr>
                                      <p:tavLst>
                                        <p:tav tm="0">
                                          <p:val>
                                            <p:strVal val="#ppt_x"/>
                                          </p:val>
                                        </p:tav>
                                        <p:tav tm="100000">
                                          <p:val>
                                            <p:strVal val="#ppt_x"/>
                                          </p:val>
                                        </p:tav>
                                      </p:tavLst>
                                    </p:anim>
                                    <p:anim calcmode="lin" valueType="num">
                                      <p:cBhvr additive="base">
                                        <p:cTn id="121"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xit" presetSubtype="4" fill="hold" nodeType="clickEffect">
                                  <p:stCondLst>
                                    <p:cond delay="0"/>
                                  </p:stCondLst>
                                  <p:childTnLst>
                                    <p:anim calcmode="lin" valueType="num">
                                      <p:cBhvr additive="base">
                                        <p:cTn id="125" dur="500"/>
                                        <p:tgtEl>
                                          <p:spTgt spid="269"/>
                                        </p:tgtEl>
                                        <p:attrNameLst>
                                          <p:attrName>ppt_x</p:attrName>
                                        </p:attrNameLst>
                                      </p:cBhvr>
                                      <p:tavLst>
                                        <p:tav tm="0">
                                          <p:val>
                                            <p:strVal val="ppt_x"/>
                                          </p:val>
                                        </p:tav>
                                        <p:tav tm="100000">
                                          <p:val>
                                            <p:strVal val="ppt_x"/>
                                          </p:val>
                                        </p:tav>
                                      </p:tavLst>
                                    </p:anim>
                                    <p:anim calcmode="lin" valueType="num">
                                      <p:cBhvr additive="base">
                                        <p:cTn id="126" dur="500"/>
                                        <p:tgtEl>
                                          <p:spTgt spid="269"/>
                                        </p:tgtEl>
                                        <p:attrNameLst>
                                          <p:attrName>ppt_y</p:attrName>
                                        </p:attrNameLst>
                                      </p:cBhvr>
                                      <p:tavLst>
                                        <p:tav tm="0">
                                          <p:val>
                                            <p:strVal val="ppt_y"/>
                                          </p:val>
                                        </p:tav>
                                        <p:tav tm="100000">
                                          <p:val>
                                            <p:strVal val="1+ppt_h/2"/>
                                          </p:val>
                                        </p:tav>
                                      </p:tavLst>
                                    </p:anim>
                                    <p:set>
                                      <p:cBhvr>
                                        <p:cTn id="127" dur="1" fill="hold">
                                          <p:stCondLst>
                                            <p:cond delay="499"/>
                                          </p:stCondLst>
                                        </p:cTn>
                                        <p:tgtEl>
                                          <p:spTgt spid="269"/>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273"/>
                                        </p:tgtEl>
                                        <p:attrNameLst>
                                          <p:attrName>style.visibility</p:attrName>
                                        </p:attrNameLst>
                                      </p:cBhvr>
                                      <p:to>
                                        <p:strVal val="visible"/>
                                      </p:to>
                                    </p:set>
                                    <p:anim calcmode="lin" valueType="num">
                                      <p:cBhvr additive="base">
                                        <p:cTn id="132" dur="500" fill="hold"/>
                                        <p:tgtEl>
                                          <p:spTgt spid="273"/>
                                        </p:tgtEl>
                                        <p:attrNameLst>
                                          <p:attrName>ppt_x</p:attrName>
                                        </p:attrNameLst>
                                      </p:cBhvr>
                                      <p:tavLst>
                                        <p:tav tm="0">
                                          <p:val>
                                            <p:strVal val="#ppt_x"/>
                                          </p:val>
                                        </p:tav>
                                        <p:tav tm="100000">
                                          <p:val>
                                            <p:strVal val="#ppt_x"/>
                                          </p:val>
                                        </p:tav>
                                      </p:tavLst>
                                    </p:anim>
                                    <p:anim calcmode="lin" valueType="num">
                                      <p:cBhvr additive="base">
                                        <p:cTn id="133" dur="500" fill="hold"/>
                                        <p:tgtEl>
                                          <p:spTgt spid="273"/>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xit" presetSubtype="4" fill="hold" nodeType="clickEffect">
                                  <p:stCondLst>
                                    <p:cond delay="0"/>
                                  </p:stCondLst>
                                  <p:childTnLst>
                                    <p:anim calcmode="lin" valueType="num">
                                      <p:cBhvr additive="base">
                                        <p:cTn id="137" dur="500"/>
                                        <p:tgtEl>
                                          <p:spTgt spid="273"/>
                                        </p:tgtEl>
                                        <p:attrNameLst>
                                          <p:attrName>ppt_x</p:attrName>
                                        </p:attrNameLst>
                                      </p:cBhvr>
                                      <p:tavLst>
                                        <p:tav tm="0">
                                          <p:val>
                                            <p:strVal val="ppt_x"/>
                                          </p:val>
                                        </p:tav>
                                        <p:tav tm="100000">
                                          <p:val>
                                            <p:strVal val="ppt_x"/>
                                          </p:val>
                                        </p:tav>
                                      </p:tavLst>
                                    </p:anim>
                                    <p:anim calcmode="lin" valueType="num">
                                      <p:cBhvr additive="base">
                                        <p:cTn id="138" dur="500"/>
                                        <p:tgtEl>
                                          <p:spTgt spid="273"/>
                                        </p:tgtEl>
                                        <p:attrNameLst>
                                          <p:attrName>ppt_y</p:attrName>
                                        </p:attrNameLst>
                                      </p:cBhvr>
                                      <p:tavLst>
                                        <p:tav tm="0">
                                          <p:val>
                                            <p:strVal val="ppt_y"/>
                                          </p:val>
                                        </p:tav>
                                        <p:tav tm="100000">
                                          <p:val>
                                            <p:strVal val="1+ppt_h/2"/>
                                          </p:val>
                                        </p:tav>
                                      </p:tavLst>
                                    </p:anim>
                                    <p:set>
                                      <p:cBhvr>
                                        <p:cTn id="139" dur="1" fill="hold">
                                          <p:stCondLst>
                                            <p:cond delay="499"/>
                                          </p:stCondLst>
                                        </p:cTn>
                                        <p:tgtEl>
                                          <p:spTgt spid="273"/>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277"/>
                                        </p:tgtEl>
                                        <p:attrNameLst>
                                          <p:attrName>style.visibility</p:attrName>
                                        </p:attrNameLst>
                                      </p:cBhvr>
                                      <p:to>
                                        <p:strVal val="visible"/>
                                      </p:to>
                                    </p:set>
                                    <p:anim calcmode="lin" valueType="num">
                                      <p:cBhvr additive="base">
                                        <p:cTn id="144" dur="500" fill="hold"/>
                                        <p:tgtEl>
                                          <p:spTgt spid="277"/>
                                        </p:tgtEl>
                                        <p:attrNameLst>
                                          <p:attrName>ppt_x</p:attrName>
                                        </p:attrNameLst>
                                      </p:cBhvr>
                                      <p:tavLst>
                                        <p:tav tm="0">
                                          <p:val>
                                            <p:strVal val="#ppt_x"/>
                                          </p:val>
                                        </p:tav>
                                        <p:tav tm="100000">
                                          <p:val>
                                            <p:strVal val="#ppt_x"/>
                                          </p:val>
                                        </p:tav>
                                      </p:tavLst>
                                    </p:anim>
                                    <p:anim calcmode="lin" valueType="num">
                                      <p:cBhvr additive="base">
                                        <p:cTn id="145" dur="500" fill="hold"/>
                                        <p:tgtEl>
                                          <p:spTgt spid="277"/>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xit" presetSubtype="4" fill="hold" nodeType="clickEffect">
                                  <p:stCondLst>
                                    <p:cond delay="0"/>
                                  </p:stCondLst>
                                  <p:childTnLst>
                                    <p:anim calcmode="lin" valueType="num">
                                      <p:cBhvr additive="base">
                                        <p:cTn id="149" dur="500"/>
                                        <p:tgtEl>
                                          <p:spTgt spid="277"/>
                                        </p:tgtEl>
                                        <p:attrNameLst>
                                          <p:attrName>ppt_x</p:attrName>
                                        </p:attrNameLst>
                                      </p:cBhvr>
                                      <p:tavLst>
                                        <p:tav tm="0">
                                          <p:val>
                                            <p:strVal val="ppt_x"/>
                                          </p:val>
                                        </p:tav>
                                        <p:tav tm="100000">
                                          <p:val>
                                            <p:strVal val="ppt_x"/>
                                          </p:val>
                                        </p:tav>
                                      </p:tavLst>
                                    </p:anim>
                                    <p:anim calcmode="lin" valueType="num">
                                      <p:cBhvr additive="base">
                                        <p:cTn id="150" dur="500"/>
                                        <p:tgtEl>
                                          <p:spTgt spid="277"/>
                                        </p:tgtEl>
                                        <p:attrNameLst>
                                          <p:attrName>ppt_y</p:attrName>
                                        </p:attrNameLst>
                                      </p:cBhvr>
                                      <p:tavLst>
                                        <p:tav tm="0">
                                          <p:val>
                                            <p:strVal val="ppt_y"/>
                                          </p:val>
                                        </p:tav>
                                        <p:tav tm="100000">
                                          <p:val>
                                            <p:strVal val="1+ppt_h/2"/>
                                          </p:val>
                                        </p:tav>
                                      </p:tavLst>
                                    </p:anim>
                                    <p:set>
                                      <p:cBhvr>
                                        <p:cTn id="151" dur="1" fill="hold">
                                          <p:stCondLst>
                                            <p:cond delay="499"/>
                                          </p:stCondLst>
                                        </p:cTn>
                                        <p:tgtEl>
                                          <p:spTgt spid="277"/>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280"/>
                                        </p:tgtEl>
                                        <p:attrNameLst>
                                          <p:attrName>style.visibility</p:attrName>
                                        </p:attrNameLst>
                                      </p:cBhvr>
                                      <p:to>
                                        <p:strVal val="visible"/>
                                      </p:to>
                                    </p:set>
                                    <p:anim calcmode="lin" valueType="num">
                                      <p:cBhvr additive="base">
                                        <p:cTn id="156" dur="500" fill="hold"/>
                                        <p:tgtEl>
                                          <p:spTgt spid="280"/>
                                        </p:tgtEl>
                                        <p:attrNameLst>
                                          <p:attrName>ppt_x</p:attrName>
                                        </p:attrNameLst>
                                      </p:cBhvr>
                                      <p:tavLst>
                                        <p:tav tm="0">
                                          <p:val>
                                            <p:strVal val="#ppt_x"/>
                                          </p:val>
                                        </p:tav>
                                        <p:tav tm="100000">
                                          <p:val>
                                            <p:strVal val="#ppt_x"/>
                                          </p:val>
                                        </p:tav>
                                      </p:tavLst>
                                    </p:anim>
                                    <p:anim calcmode="lin" valueType="num">
                                      <p:cBhvr additive="base">
                                        <p:cTn id="157" dur="500" fill="hold"/>
                                        <p:tgtEl>
                                          <p:spTgt spid="280"/>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xit" presetSubtype="4" fill="hold" nodeType="clickEffect">
                                  <p:stCondLst>
                                    <p:cond delay="0"/>
                                  </p:stCondLst>
                                  <p:childTnLst>
                                    <p:anim calcmode="lin" valueType="num">
                                      <p:cBhvr additive="base">
                                        <p:cTn id="161" dur="500"/>
                                        <p:tgtEl>
                                          <p:spTgt spid="280"/>
                                        </p:tgtEl>
                                        <p:attrNameLst>
                                          <p:attrName>ppt_x</p:attrName>
                                        </p:attrNameLst>
                                      </p:cBhvr>
                                      <p:tavLst>
                                        <p:tav tm="0">
                                          <p:val>
                                            <p:strVal val="ppt_x"/>
                                          </p:val>
                                        </p:tav>
                                        <p:tav tm="100000">
                                          <p:val>
                                            <p:strVal val="ppt_x"/>
                                          </p:val>
                                        </p:tav>
                                      </p:tavLst>
                                    </p:anim>
                                    <p:anim calcmode="lin" valueType="num">
                                      <p:cBhvr additive="base">
                                        <p:cTn id="162" dur="500"/>
                                        <p:tgtEl>
                                          <p:spTgt spid="280"/>
                                        </p:tgtEl>
                                        <p:attrNameLst>
                                          <p:attrName>ppt_y</p:attrName>
                                        </p:attrNameLst>
                                      </p:cBhvr>
                                      <p:tavLst>
                                        <p:tav tm="0">
                                          <p:val>
                                            <p:strVal val="ppt_y"/>
                                          </p:val>
                                        </p:tav>
                                        <p:tav tm="100000">
                                          <p:val>
                                            <p:strVal val="1+ppt_h/2"/>
                                          </p:val>
                                        </p:tav>
                                      </p:tavLst>
                                    </p:anim>
                                    <p:set>
                                      <p:cBhvr>
                                        <p:cTn id="163" dur="1" fill="hold">
                                          <p:stCondLst>
                                            <p:cond delay="499"/>
                                          </p:stCondLst>
                                        </p:cTn>
                                        <p:tgtEl>
                                          <p:spTgt spid="2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p:bldP spid="368" grpId="0" animBg="1"/>
      <p:bldP spid="369" grpId="0" animBg="1"/>
      <p:bldP spid="370" grpId="0"/>
      <p:bldP spid="371" grpId="0"/>
      <p:bldP spid="119" grpId="0" animBg="1"/>
      <p:bldP spid="1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Assignment for A Single Net</a:t>
            </a:r>
            <a:endParaRPr dirty="0"/>
          </a:p>
        </p:txBody>
      </p:sp>
      <p:grpSp>
        <p:nvGrpSpPr>
          <p:cNvPr id="189" name="Group 188"/>
          <p:cNvGrpSpPr/>
          <p:nvPr/>
        </p:nvGrpSpPr>
        <p:grpSpPr>
          <a:xfrm>
            <a:off x="1218369" y="5095350"/>
            <a:ext cx="4191000" cy="838200"/>
            <a:chOff x="2133600" y="4419600"/>
            <a:chExt cx="6477000" cy="1295400"/>
          </a:xfrm>
          <a:noFill/>
        </p:grpSpPr>
        <p:grpSp>
          <p:nvGrpSpPr>
            <p:cNvPr id="197" name="Group 196"/>
            <p:cNvGrpSpPr/>
            <p:nvPr/>
          </p:nvGrpSpPr>
          <p:grpSpPr>
            <a:xfrm>
              <a:off x="2133600" y="4419600"/>
              <a:ext cx="6477000" cy="1295400"/>
              <a:chOff x="1295400" y="3816927"/>
              <a:chExt cx="6477000" cy="1295400"/>
            </a:xfrm>
            <a:grpFill/>
          </p:grpSpPr>
          <p:sp>
            <p:nvSpPr>
              <p:cNvPr id="199" name="Rectangle 198"/>
              <p:cNvSpPr/>
              <p:nvPr/>
            </p:nvSpPr>
            <p:spPr>
              <a:xfrm>
                <a:off x="12954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0" name="Rectangle 199"/>
              <p:cNvSpPr/>
              <p:nvPr/>
            </p:nvSpPr>
            <p:spPr>
              <a:xfrm>
                <a:off x="25908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1" name="Rectangle 200"/>
              <p:cNvSpPr/>
              <p:nvPr/>
            </p:nvSpPr>
            <p:spPr>
              <a:xfrm>
                <a:off x="38862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2" name="Rectangle 201"/>
              <p:cNvSpPr/>
              <p:nvPr/>
            </p:nvSpPr>
            <p:spPr>
              <a:xfrm>
                <a:off x="51816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3" name="Rectangle 202"/>
              <p:cNvSpPr/>
              <p:nvPr/>
            </p:nvSpPr>
            <p:spPr>
              <a:xfrm>
                <a:off x="64770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191" name="Straight Connector 190"/>
            <p:cNvCxnSpPr/>
            <p:nvPr/>
          </p:nvCxnSpPr>
          <p:spPr>
            <a:xfrm>
              <a:off x="2133600" y="4798792"/>
              <a:ext cx="64770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2133600" y="5105400"/>
              <a:ext cx="64770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2133600" y="5410857"/>
              <a:ext cx="64770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rot="16200000">
            <a:off x="3729399" y="4258618"/>
            <a:ext cx="2525133" cy="841711"/>
            <a:chOff x="2133599" y="4419600"/>
            <a:chExt cx="3886201" cy="1295400"/>
          </a:xfrm>
          <a:noFill/>
        </p:grpSpPr>
        <p:grpSp>
          <p:nvGrpSpPr>
            <p:cNvPr id="205" name="Group 204"/>
            <p:cNvGrpSpPr/>
            <p:nvPr/>
          </p:nvGrpSpPr>
          <p:grpSpPr>
            <a:xfrm>
              <a:off x="2133600" y="4419600"/>
              <a:ext cx="3886200" cy="1295400"/>
              <a:chOff x="1295400" y="3816927"/>
              <a:chExt cx="3886200" cy="1295400"/>
            </a:xfrm>
            <a:grpFill/>
          </p:grpSpPr>
          <p:sp>
            <p:nvSpPr>
              <p:cNvPr id="209" name="Rectangle 208"/>
              <p:cNvSpPr/>
              <p:nvPr/>
            </p:nvSpPr>
            <p:spPr>
              <a:xfrm>
                <a:off x="12954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0" name="Rectangle 209"/>
              <p:cNvSpPr/>
              <p:nvPr/>
            </p:nvSpPr>
            <p:spPr>
              <a:xfrm>
                <a:off x="25908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1" name="Rectangle 210"/>
              <p:cNvSpPr/>
              <p:nvPr/>
            </p:nvSpPr>
            <p:spPr>
              <a:xfrm>
                <a:off x="38862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206" name="Straight Connector 205"/>
            <p:cNvCxnSpPr/>
            <p:nvPr/>
          </p:nvCxnSpPr>
          <p:spPr>
            <a:xfrm>
              <a:off x="2133604" y="4760697"/>
              <a:ext cx="3867144"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209" idx="1"/>
            </p:cNvCxnSpPr>
            <p:nvPr/>
          </p:nvCxnSpPr>
          <p:spPr>
            <a:xfrm>
              <a:off x="2133599" y="5067300"/>
              <a:ext cx="3886201"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133599" y="5410858"/>
              <a:ext cx="3886201"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p:nvGrpSpPr>
        <p:grpSpPr>
          <a:xfrm>
            <a:off x="4571110" y="3405193"/>
            <a:ext cx="3375915" cy="844779"/>
            <a:chOff x="2133600" y="4414877"/>
            <a:chExt cx="5195560" cy="1300123"/>
          </a:xfrm>
          <a:noFill/>
        </p:grpSpPr>
        <p:grpSp>
          <p:nvGrpSpPr>
            <p:cNvPr id="215" name="Group 214"/>
            <p:cNvGrpSpPr/>
            <p:nvPr/>
          </p:nvGrpSpPr>
          <p:grpSpPr>
            <a:xfrm>
              <a:off x="2147560" y="4414877"/>
              <a:ext cx="5167640" cy="1300123"/>
              <a:chOff x="1309360" y="3812204"/>
              <a:chExt cx="5167640" cy="1300123"/>
            </a:xfrm>
            <a:grpFill/>
          </p:grpSpPr>
          <p:sp>
            <p:nvSpPr>
              <p:cNvPr id="219" name="Rectangle 218"/>
              <p:cNvSpPr/>
              <p:nvPr/>
            </p:nvSpPr>
            <p:spPr>
              <a:xfrm>
                <a:off x="1309360" y="3812204"/>
                <a:ext cx="1295400" cy="1295401"/>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0" name="Rectangle 219"/>
              <p:cNvSpPr/>
              <p:nvPr/>
            </p:nvSpPr>
            <p:spPr>
              <a:xfrm>
                <a:off x="25908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1" name="Rectangle 220"/>
              <p:cNvSpPr/>
              <p:nvPr/>
            </p:nvSpPr>
            <p:spPr>
              <a:xfrm>
                <a:off x="38862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2" name="Rectangle 221"/>
              <p:cNvSpPr/>
              <p:nvPr/>
            </p:nvSpPr>
            <p:spPr>
              <a:xfrm>
                <a:off x="51816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216" name="Straight Connector 215"/>
            <p:cNvCxnSpPr/>
            <p:nvPr/>
          </p:nvCxnSpPr>
          <p:spPr>
            <a:xfrm>
              <a:off x="2133600" y="4712766"/>
              <a:ext cx="5179339"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219" idx="1"/>
            </p:cNvCxnSpPr>
            <p:nvPr/>
          </p:nvCxnSpPr>
          <p:spPr>
            <a:xfrm>
              <a:off x="2147560" y="5062578"/>
              <a:ext cx="51816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2133600" y="5410858"/>
              <a:ext cx="5179339"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216541" y="3711451"/>
            <a:ext cx="6403278" cy="1932856"/>
            <a:chOff x="737890" y="4512671"/>
            <a:chExt cx="6403278" cy="1932856"/>
          </a:xfrm>
        </p:grpSpPr>
        <p:cxnSp>
          <p:nvCxnSpPr>
            <p:cNvPr id="227" name="Straight Connector 226"/>
            <p:cNvCxnSpPr>
              <a:stCxn id="231" idx="6"/>
            </p:cNvCxnSpPr>
            <p:nvPr/>
          </p:nvCxnSpPr>
          <p:spPr>
            <a:xfrm flipV="1">
              <a:off x="1269182" y="6340352"/>
              <a:ext cx="3240608" cy="1"/>
            </a:xfrm>
            <a:prstGeom prst="line">
              <a:avLst/>
            </a:prstGeom>
            <a:ln w="76200" cmpd="sng">
              <a:solidFill>
                <a:srgbClr val="008000"/>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228" name="Straight Connector 227"/>
            <p:cNvCxnSpPr>
              <a:endCxn id="232" idx="2"/>
            </p:cNvCxnSpPr>
            <p:nvPr/>
          </p:nvCxnSpPr>
          <p:spPr>
            <a:xfrm>
              <a:off x="4464840" y="4616794"/>
              <a:ext cx="2466951" cy="1051"/>
            </a:xfrm>
            <a:prstGeom prst="line">
              <a:avLst/>
            </a:prstGeom>
            <a:ln w="76200" cmpd="sng">
              <a:solidFill>
                <a:srgbClr val="008000"/>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H="1" flipV="1">
              <a:off x="4499844" y="4647229"/>
              <a:ext cx="9946" cy="1693123"/>
            </a:xfrm>
            <a:prstGeom prst="line">
              <a:avLst/>
            </a:prstGeom>
            <a:ln w="76200" cmpd="sng">
              <a:solidFill>
                <a:srgbClr val="008000"/>
              </a:solidFill>
              <a:headEnd type="none"/>
              <a:tailEnd type="none" w="lg" len="lg"/>
            </a:ln>
          </p:spPr>
          <p:style>
            <a:lnRef idx="2">
              <a:schemeClr val="accent1"/>
            </a:lnRef>
            <a:fillRef idx="0">
              <a:schemeClr val="accent1"/>
            </a:fillRef>
            <a:effectRef idx="1">
              <a:schemeClr val="accent1"/>
            </a:effectRef>
            <a:fontRef idx="minor">
              <a:schemeClr val="tx1"/>
            </a:fontRef>
          </p:style>
        </p:cxnSp>
        <p:sp>
          <p:nvSpPr>
            <p:cNvPr id="230" name="TextBox 229"/>
            <p:cNvSpPr txBox="1"/>
            <p:nvPr/>
          </p:nvSpPr>
          <p:spPr>
            <a:xfrm>
              <a:off x="737890" y="5130685"/>
              <a:ext cx="2001037" cy="584775"/>
            </a:xfrm>
            <a:prstGeom prst="rect">
              <a:avLst/>
            </a:prstGeom>
            <a:noFill/>
          </p:spPr>
          <p:txBody>
            <a:bodyPr wrap="square" rtlCol="0">
              <a:spAutoFit/>
            </a:bodyPr>
            <a:lstStyle/>
            <a:p>
              <a:pPr algn="ctr"/>
              <a:r>
                <a:rPr lang="en-US" dirty="0" smtClean="0">
                  <a:latin typeface="Helvetica"/>
                  <a:cs typeface="Helvetica"/>
                </a:rPr>
                <a:t>global segments of a two-pin net</a:t>
              </a:r>
            </a:p>
          </p:txBody>
        </p:sp>
        <p:sp>
          <p:nvSpPr>
            <p:cNvPr id="231" name="Oval 230"/>
            <p:cNvSpPr/>
            <p:nvPr/>
          </p:nvSpPr>
          <p:spPr>
            <a:xfrm>
              <a:off x="1059805" y="6235179"/>
              <a:ext cx="209377" cy="210348"/>
            </a:xfrm>
            <a:prstGeom prst="ellipse">
              <a:avLst/>
            </a:prstGeom>
            <a:solidFill>
              <a:srgbClr val="00B05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6931791" y="4512671"/>
              <a:ext cx="209377" cy="210348"/>
            </a:xfrm>
            <a:prstGeom prst="ellipse">
              <a:avLst/>
            </a:prstGeom>
            <a:solidFill>
              <a:srgbClr val="00B05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0" name="Group 259"/>
          <p:cNvGrpSpPr/>
          <p:nvPr/>
        </p:nvGrpSpPr>
        <p:grpSpPr>
          <a:xfrm>
            <a:off x="1559008" y="1558643"/>
            <a:ext cx="1179919" cy="1378113"/>
            <a:chOff x="1544155" y="1635855"/>
            <a:chExt cx="1179919" cy="1378113"/>
          </a:xfrm>
        </p:grpSpPr>
        <p:sp>
          <p:nvSpPr>
            <p:cNvPr id="243" name="Oval 242"/>
            <p:cNvSpPr/>
            <p:nvPr/>
          </p:nvSpPr>
          <p:spPr>
            <a:xfrm>
              <a:off x="1563783"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2549449"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1563783"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2549449"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544155"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2529821"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1544155"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2529821"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2765655" y="1647454"/>
            <a:ext cx="1059877" cy="1213013"/>
            <a:chOff x="2738927" y="1641193"/>
            <a:chExt cx="1059877" cy="1213013"/>
          </a:xfrm>
        </p:grpSpPr>
        <p:cxnSp>
          <p:nvCxnSpPr>
            <p:cNvPr id="321" name="Straight Connector 320"/>
            <p:cNvCxnSpPr/>
            <p:nvPr/>
          </p:nvCxnSpPr>
          <p:spPr>
            <a:xfrm flipV="1">
              <a:off x="2754588" y="1641193"/>
              <a:ext cx="1044216" cy="752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2754588" y="1648720"/>
              <a:ext cx="1044216" cy="39598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2768035" y="1675130"/>
              <a:ext cx="1011141" cy="775569"/>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a:stCxn id="245" idx="6"/>
            </p:cNvCxnSpPr>
            <p:nvPr/>
          </p:nvCxnSpPr>
          <p:spPr>
            <a:xfrm>
              <a:off x="2738927" y="1641193"/>
              <a:ext cx="1040249" cy="1213013"/>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2748807" y="1647454"/>
            <a:ext cx="1059877" cy="1213013"/>
            <a:chOff x="2738927" y="1641193"/>
            <a:chExt cx="1059877" cy="1213013"/>
          </a:xfrm>
        </p:grpSpPr>
        <p:cxnSp>
          <p:nvCxnSpPr>
            <p:cNvPr id="342" name="Straight Connector 341"/>
            <p:cNvCxnSpPr>
              <a:stCxn id="250" idx="6"/>
            </p:cNvCxnSpPr>
            <p:nvPr/>
          </p:nvCxnSpPr>
          <p:spPr>
            <a:xfrm flipV="1">
              <a:off x="2738927" y="1641193"/>
              <a:ext cx="1059877"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45" name="Straight Connector 344"/>
            <p:cNvCxnSpPr>
              <a:stCxn id="250" idx="6"/>
            </p:cNvCxnSpPr>
            <p:nvPr/>
          </p:nvCxnSpPr>
          <p:spPr>
            <a:xfrm>
              <a:off x="2738927" y="2044700"/>
              <a:ext cx="1059877"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a:stCxn id="250" idx="6"/>
            </p:cNvCxnSpPr>
            <p:nvPr/>
          </p:nvCxnSpPr>
          <p:spPr>
            <a:xfrm>
              <a:off x="2738927" y="2044700"/>
              <a:ext cx="1040249" cy="405999"/>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51" name="Straight Connector 350"/>
            <p:cNvCxnSpPr>
              <a:stCxn id="250" idx="6"/>
            </p:cNvCxnSpPr>
            <p:nvPr/>
          </p:nvCxnSpPr>
          <p:spPr>
            <a:xfrm>
              <a:off x="2738927" y="2044700"/>
              <a:ext cx="1040249" cy="809506"/>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sp>
        <p:nvSpPr>
          <p:cNvPr id="368" name="Oval 367"/>
          <p:cNvSpPr/>
          <p:nvPr/>
        </p:nvSpPr>
        <p:spPr>
          <a:xfrm>
            <a:off x="727775" y="221049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Oval 368"/>
          <p:cNvSpPr/>
          <p:nvPr/>
        </p:nvSpPr>
        <p:spPr>
          <a:xfrm>
            <a:off x="7772400" y="219354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TextBox 369"/>
          <p:cNvSpPr txBox="1"/>
          <p:nvPr/>
        </p:nvSpPr>
        <p:spPr>
          <a:xfrm>
            <a:off x="401063" y="2403963"/>
            <a:ext cx="615874" cy="338554"/>
          </a:xfrm>
          <a:prstGeom prst="rect">
            <a:avLst/>
          </a:prstGeom>
          <a:noFill/>
        </p:spPr>
        <p:txBody>
          <a:bodyPr wrap="none" rtlCol="0">
            <a:spAutoFit/>
          </a:bodyPr>
          <a:lstStyle/>
          <a:p>
            <a:r>
              <a:rPr lang="en-US" smtClean="0"/>
              <a:t>SRC</a:t>
            </a:r>
            <a:endParaRPr dirty="0"/>
          </a:p>
        </p:txBody>
      </p:sp>
      <p:sp>
        <p:nvSpPr>
          <p:cNvPr id="371" name="TextBox 370"/>
          <p:cNvSpPr txBox="1"/>
          <p:nvPr/>
        </p:nvSpPr>
        <p:spPr>
          <a:xfrm>
            <a:off x="7775283" y="2346375"/>
            <a:ext cx="593432" cy="338554"/>
          </a:xfrm>
          <a:prstGeom prst="rect">
            <a:avLst/>
          </a:prstGeom>
          <a:noFill/>
        </p:spPr>
        <p:txBody>
          <a:bodyPr wrap="none" rtlCol="0">
            <a:spAutoFit/>
          </a:bodyPr>
          <a:lstStyle/>
          <a:p>
            <a:r>
              <a:rPr lang="en-US" dirty="0" smtClean="0"/>
              <a:t>DST</a:t>
            </a:r>
            <a:endParaRPr dirty="0"/>
          </a:p>
        </p:txBody>
      </p:sp>
      <p:sp>
        <p:nvSpPr>
          <p:cNvPr id="3" name="Rectangle 2"/>
          <p:cNvSpPr/>
          <p:nvPr/>
        </p:nvSpPr>
        <p:spPr>
          <a:xfrm>
            <a:off x="1352706" y="5095351"/>
            <a:ext cx="99924" cy="641401"/>
          </a:xfrm>
          <a:prstGeom prst="rect">
            <a:avLst/>
          </a:prstGeom>
          <a:solidFill>
            <a:srgbClr val="FFC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4" name="Rectangle 113"/>
          <p:cNvSpPr/>
          <p:nvPr/>
        </p:nvSpPr>
        <p:spPr>
          <a:xfrm>
            <a:off x="7157424" y="3602958"/>
            <a:ext cx="103545" cy="650711"/>
          </a:xfrm>
          <a:prstGeom prst="rect">
            <a:avLst/>
          </a:prstGeom>
          <a:solidFill>
            <a:srgbClr val="FFC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6" name="Group 5"/>
          <p:cNvGrpSpPr/>
          <p:nvPr/>
        </p:nvGrpSpPr>
        <p:grpSpPr>
          <a:xfrm>
            <a:off x="1733633" y="1641193"/>
            <a:ext cx="830669" cy="1213013"/>
            <a:chOff x="1733633" y="1641193"/>
            <a:chExt cx="830669" cy="1213013"/>
          </a:xfrm>
        </p:grpSpPr>
        <p:grpSp>
          <p:nvGrpSpPr>
            <p:cNvPr id="285" name="Group 284"/>
            <p:cNvGrpSpPr/>
            <p:nvPr/>
          </p:nvGrpSpPr>
          <p:grpSpPr>
            <a:xfrm>
              <a:off x="1733633" y="2044700"/>
              <a:ext cx="830669" cy="809506"/>
              <a:chOff x="1733633" y="2044700"/>
              <a:chExt cx="830669" cy="809506"/>
            </a:xfrm>
          </p:grpSpPr>
          <p:cxnSp>
            <p:nvCxnSpPr>
              <p:cNvPr id="276" name="Straight Connector 275"/>
              <p:cNvCxnSpPr>
                <a:stCxn id="249" idx="6"/>
                <a:endCxn id="250" idx="2"/>
              </p:cNvCxnSpPr>
              <p:nvPr/>
            </p:nvCxnSpPr>
            <p:spPr>
              <a:xfrm>
                <a:off x="1753261" y="2044700"/>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a:stCxn id="255" idx="6"/>
                <a:endCxn id="256" idx="2"/>
              </p:cNvCxnSpPr>
              <p:nvPr/>
            </p:nvCxnSpPr>
            <p:spPr>
              <a:xfrm>
                <a:off x="1733633" y="2450699"/>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258" idx="6"/>
                <a:endCxn id="259" idx="2"/>
              </p:cNvCxnSpPr>
              <p:nvPr/>
            </p:nvCxnSpPr>
            <p:spPr>
              <a:xfrm>
                <a:off x="1733633" y="2854206"/>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cxnSp>
          <p:nvCxnSpPr>
            <p:cNvPr id="115" name="Straight Connector 114"/>
            <p:cNvCxnSpPr>
              <a:stCxn id="243" idx="6"/>
              <a:endCxn id="245" idx="2"/>
            </p:cNvCxnSpPr>
            <p:nvPr/>
          </p:nvCxnSpPr>
          <p:spPr>
            <a:xfrm>
              <a:off x="1753261" y="1641193"/>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21" name="Group 120"/>
          <p:cNvGrpSpPr/>
          <p:nvPr/>
        </p:nvGrpSpPr>
        <p:grpSpPr>
          <a:xfrm>
            <a:off x="3776862" y="1558643"/>
            <a:ext cx="1179919" cy="1378113"/>
            <a:chOff x="1544155" y="1635855"/>
            <a:chExt cx="1179919" cy="1378113"/>
          </a:xfrm>
        </p:grpSpPr>
        <p:sp>
          <p:nvSpPr>
            <p:cNvPr id="122" name="Oval 121"/>
            <p:cNvSpPr/>
            <p:nvPr/>
          </p:nvSpPr>
          <p:spPr>
            <a:xfrm>
              <a:off x="1563783"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2549449"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1563783"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2549449"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1544155"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2529821"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1544155"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2529821"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3964453" y="1641193"/>
            <a:ext cx="830669" cy="1213013"/>
            <a:chOff x="1733633" y="1641193"/>
            <a:chExt cx="830669" cy="1213013"/>
          </a:xfrm>
        </p:grpSpPr>
        <p:grpSp>
          <p:nvGrpSpPr>
            <p:cNvPr id="138" name="Group 137"/>
            <p:cNvGrpSpPr/>
            <p:nvPr/>
          </p:nvGrpSpPr>
          <p:grpSpPr>
            <a:xfrm>
              <a:off x="1733633" y="2044700"/>
              <a:ext cx="830669" cy="809506"/>
              <a:chOff x="1733633" y="2044700"/>
              <a:chExt cx="830669" cy="809506"/>
            </a:xfrm>
          </p:grpSpPr>
          <p:cxnSp>
            <p:nvCxnSpPr>
              <p:cNvPr id="140" name="Straight Connector 139"/>
              <p:cNvCxnSpPr/>
              <p:nvPr/>
            </p:nvCxnSpPr>
            <p:spPr>
              <a:xfrm>
                <a:off x="1753261" y="2044700"/>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1733633" y="2450699"/>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1733633" y="2854206"/>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cxnSp>
          <p:nvCxnSpPr>
            <p:cNvPr id="139" name="Straight Connector 138"/>
            <p:cNvCxnSpPr/>
            <p:nvPr/>
          </p:nvCxnSpPr>
          <p:spPr>
            <a:xfrm>
              <a:off x="1753261" y="1641193"/>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43" name="Group 142"/>
          <p:cNvGrpSpPr/>
          <p:nvPr/>
        </p:nvGrpSpPr>
        <p:grpSpPr>
          <a:xfrm>
            <a:off x="5964715" y="1558643"/>
            <a:ext cx="1179919" cy="1378113"/>
            <a:chOff x="1544155" y="1635855"/>
            <a:chExt cx="1179919" cy="1378113"/>
          </a:xfrm>
        </p:grpSpPr>
        <p:sp>
          <p:nvSpPr>
            <p:cNvPr id="144" name="Oval 143"/>
            <p:cNvSpPr/>
            <p:nvPr/>
          </p:nvSpPr>
          <p:spPr>
            <a:xfrm>
              <a:off x="1563783"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549449"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1563783"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2549449"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1544155"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2529821"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1544155"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2529821"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6139340" y="1641193"/>
            <a:ext cx="830669" cy="1213013"/>
            <a:chOff x="1733633" y="1641193"/>
            <a:chExt cx="830669" cy="1213013"/>
          </a:xfrm>
        </p:grpSpPr>
        <p:grpSp>
          <p:nvGrpSpPr>
            <p:cNvPr id="153" name="Group 152"/>
            <p:cNvGrpSpPr/>
            <p:nvPr/>
          </p:nvGrpSpPr>
          <p:grpSpPr>
            <a:xfrm>
              <a:off x="1733633" y="2044700"/>
              <a:ext cx="830669" cy="809506"/>
              <a:chOff x="1733633" y="2044700"/>
              <a:chExt cx="830669" cy="809506"/>
            </a:xfrm>
          </p:grpSpPr>
          <p:cxnSp>
            <p:nvCxnSpPr>
              <p:cNvPr id="155" name="Straight Connector 154"/>
              <p:cNvCxnSpPr/>
              <p:nvPr/>
            </p:nvCxnSpPr>
            <p:spPr>
              <a:xfrm>
                <a:off x="1753261" y="2044700"/>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1733633" y="2450699"/>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1733633" y="2854206"/>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cxnSp>
          <p:nvCxnSpPr>
            <p:cNvPr id="154" name="Straight Connector 153"/>
            <p:cNvCxnSpPr/>
            <p:nvPr/>
          </p:nvCxnSpPr>
          <p:spPr>
            <a:xfrm>
              <a:off x="1753261" y="1641193"/>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59" name="Group 158"/>
          <p:cNvGrpSpPr/>
          <p:nvPr/>
        </p:nvGrpSpPr>
        <p:grpSpPr>
          <a:xfrm>
            <a:off x="2735360" y="1641468"/>
            <a:ext cx="1102764" cy="1213013"/>
            <a:chOff x="2748963" y="406654"/>
            <a:chExt cx="1102764" cy="1213013"/>
          </a:xfrm>
        </p:grpSpPr>
        <p:cxnSp>
          <p:nvCxnSpPr>
            <p:cNvPr id="160" name="Straight Connector 159"/>
            <p:cNvCxnSpPr>
              <a:stCxn id="256" idx="6"/>
              <a:endCxn id="122" idx="2"/>
            </p:cNvCxnSpPr>
            <p:nvPr/>
          </p:nvCxnSpPr>
          <p:spPr>
            <a:xfrm flipV="1">
              <a:off x="2748963" y="406654"/>
              <a:ext cx="1077191" cy="809506"/>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a:stCxn id="256" idx="6"/>
              <a:endCxn id="124" idx="3"/>
            </p:cNvCxnSpPr>
            <p:nvPr/>
          </p:nvCxnSpPr>
          <p:spPr>
            <a:xfrm flipV="1">
              <a:off x="2748963" y="868533"/>
              <a:ext cx="1102764" cy="34762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a:stCxn id="256" idx="6"/>
              <a:endCxn id="126" idx="2"/>
            </p:cNvCxnSpPr>
            <p:nvPr/>
          </p:nvCxnSpPr>
          <p:spPr>
            <a:xfrm>
              <a:off x="2748963" y="1216160"/>
              <a:ext cx="1057563"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stCxn id="256" idx="6"/>
              <a:endCxn id="128" idx="2"/>
            </p:cNvCxnSpPr>
            <p:nvPr/>
          </p:nvCxnSpPr>
          <p:spPr>
            <a:xfrm>
              <a:off x="2748963" y="1216160"/>
              <a:ext cx="1057563"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73" name="Group 172"/>
          <p:cNvGrpSpPr/>
          <p:nvPr/>
        </p:nvGrpSpPr>
        <p:grpSpPr>
          <a:xfrm>
            <a:off x="2711453" y="1641305"/>
            <a:ext cx="1102764" cy="1213013"/>
            <a:chOff x="2761929" y="-381614"/>
            <a:chExt cx="1102764" cy="1213013"/>
          </a:xfrm>
        </p:grpSpPr>
        <p:cxnSp>
          <p:nvCxnSpPr>
            <p:cNvPr id="174" name="Straight Connector 173"/>
            <p:cNvCxnSpPr>
              <a:stCxn id="259" idx="6"/>
              <a:endCxn id="122" idx="2"/>
            </p:cNvCxnSpPr>
            <p:nvPr/>
          </p:nvCxnSpPr>
          <p:spPr>
            <a:xfrm flipV="1">
              <a:off x="2761929" y="-381614"/>
              <a:ext cx="1077191" cy="1213013"/>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259" idx="6"/>
              <a:endCxn id="124" idx="3"/>
            </p:cNvCxnSpPr>
            <p:nvPr/>
          </p:nvCxnSpPr>
          <p:spPr>
            <a:xfrm flipV="1">
              <a:off x="2761929" y="80265"/>
              <a:ext cx="1102764" cy="751134"/>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259" idx="6"/>
              <a:endCxn id="126" idx="2"/>
            </p:cNvCxnSpPr>
            <p:nvPr/>
          </p:nvCxnSpPr>
          <p:spPr>
            <a:xfrm flipV="1">
              <a:off x="2761929" y="427892"/>
              <a:ext cx="1057563"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259" idx="6"/>
              <a:endCxn id="128" idx="2"/>
            </p:cNvCxnSpPr>
            <p:nvPr/>
          </p:nvCxnSpPr>
          <p:spPr>
            <a:xfrm>
              <a:off x="2761929" y="831399"/>
              <a:ext cx="1057563"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86" name="Group 185"/>
          <p:cNvGrpSpPr/>
          <p:nvPr/>
        </p:nvGrpSpPr>
        <p:grpSpPr>
          <a:xfrm>
            <a:off x="4939019" y="1633333"/>
            <a:ext cx="1059877" cy="1213013"/>
            <a:chOff x="2738927" y="1641193"/>
            <a:chExt cx="1059877" cy="1213013"/>
          </a:xfrm>
        </p:grpSpPr>
        <p:cxnSp>
          <p:nvCxnSpPr>
            <p:cNvPr id="187" name="Straight Connector 186"/>
            <p:cNvCxnSpPr/>
            <p:nvPr/>
          </p:nvCxnSpPr>
          <p:spPr>
            <a:xfrm flipV="1">
              <a:off x="2754588" y="1641193"/>
              <a:ext cx="1044216" cy="752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754588" y="1648720"/>
              <a:ext cx="1044216" cy="39598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2768035" y="1675130"/>
              <a:ext cx="1011141" cy="775569"/>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2738927" y="1641193"/>
              <a:ext cx="1040249" cy="1213013"/>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195" name="Group 194"/>
          <p:cNvGrpSpPr/>
          <p:nvPr/>
        </p:nvGrpSpPr>
        <p:grpSpPr>
          <a:xfrm>
            <a:off x="4966642" y="1643929"/>
            <a:ext cx="1059877" cy="1213013"/>
            <a:chOff x="2738927" y="1641193"/>
            <a:chExt cx="1059877" cy="1213013"/>
          </a:xfrm>
        </p:grpSpPr>
        <p:cxnSp>
          <p:nvCxnSpPr>
            <p:cNvPr id="196" name="Straight Connector 195"/>
            <p:cNvCxnSpPr/>
            <p:nvPr/>
          </p:nvCxnSpPr>
          <p:spPr>
            <a:xfrm flipV="1">
              <a:off x="2738927" y="1641193"/>
              <a:ext cx="1059877"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2738927" y="2044700"/>
              <a:ext cx="1059877"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2738927" y="2044700"/>
              <a:ext cx="1040249" cy="405999"/>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2738927" y="2044700"/>
              <a:ext cx="1040249" cy="809506"/>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223" name="Group 222"/>
          <p:cNvGrpSpPr/>
          <p:nvPr/>
        </p:nvGrpSpPr>
        <p:grpSpPr>
          <a:xfrm>
            <a:off x="4942364" y="1628662"/>
            <a:ext cx="1102764" cy="1213013"/>
            <a:chOff x="2748963" y="406654"/>
            <a:chExt cx="1102764" cy="1213013"/>
          </a:xfrm>
        </p:grpSpPr>
        <p:cxnSp>
          <p:nvCxnSpPr>
            <p:cNvPr id="224" name="Straight Connector 223"/>
            <p:cNvCxnSpPr/>
            <p:nvPr/>
          </p:nvCxnSpPr>
          <p:spPr>
            <a:xfrm flipV="1">
              <a:off x="2748963" y="406654"/>
              <a:ext cx="1077191" cy="809506"/>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flipV="1">
              <a:off x="2748963" y="868533"/>
              <a:ext cx="1102764" cy="34762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2748963" y="1216160"/>
              <a:ext cx="1057563"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2748963" y="1216160"/>
              <a:ext cx="1057563"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241" name="Group 240"/>
          <p:cNvGrpSpPr/>
          <p:nvPr/>
        </p:nvGrpSpPr>
        <p:grpSpPr>
          <a:xfrm>
            <a:off x="4918038" y="1645174"/>
            <a:ext cx="1102764" cy="1213013"/>
            <a:chOff x="2761929" y="-381614"/>
            <a:chExt cx="1102764" cy="1213013"/>
          </a:xfrm>
        </p:grpSpPr>
        <p:cxnSp>
          <p:nvCxnSpPr>
            <p:cNvPr id="242" name="Straight Connector 241"/>
            <p:cNvCxnSpPr/>
            <p:nvPr/>
          </p:nvCxnSpPr>
          <p:spPr>
            <a:xfrm flipV="1">
              <a:off x="2761929" y="-381614"/>
              <a:ext cx="1077191" cy="1213013"/>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V="1">
              <a:off x="2761929" y="80265"/>
              <a:ext cx="1102764" cy="751134"/>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flipV="1">
              <a:off x="2761929" y="427892"/>
              <a:ext cx="1057563"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2761929" y="831399"/>
              <a:ext cx="1057563"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838200" y="1641193"/>
            <a:ext cx="740436" cy="809506"/>
            <a:chOff x="838200" y="1641193"/>
            <a:chExt cx="740436" cy="809506"/>
          </a:xfrm>
        </p:grpSpPr>
        <p:cxnSp>
          <p:nvCxnSpPr>
            <p:cNvPr id="377" name="Straight Connector 376"/>
            <p:cNvCxnSpPr>
              <a:stCxn id="368" idx="6"/>
              <a:endCxn id="249" idx="2"/>
            </p:cNvCxnSpPr>
            <p:nvPr/>
          </p:nvCxnSpPr>
          <p:spPr>
            <a:xfrm flipV="1">
              <a:off x="902400" y="2044700"/>
              <a:ext cx="676236" cy="248342"/>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838200" y="1641193"/>
              <a:ext cx="740436" cy="588350"/>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48" name="Straight Connector 247"/>
            <p:cNvCxnSpPr>
              <a:stCxn id="368" idx="5"/>
              <a:endCxn id="255" idx="2"/>
            </p:cNvCxnSpPr>
            <p:nvPr/>
          </p:nvCxnSpPr>
          <p:spPr>
            <a:xfrm>
              <a:off x="876827" y="2351414"/>
              <a:ext cx="682181" cy="99285"/>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261" name="Group 260"/>
          <p:cNvGrpSpPr/>
          <p:nvPr/>
        </p:nvGrpSpPr>
        <p:grpSpPr>
          <a:xfrm>
            <a:off x="7089293" y="2067902"/>
            <a:ext cx="683107" cy="809506"/>
            <a:chOff x="7114866" y="2044700"/>
            <a:chExt cx="683107" cy="809506"/>
          </a:xfrm>
        </p:grpSpPr>
        <p:cxnSp>
          <p:nvCxnSpPr>
            <p:cNvPr id="395" name="Straight Connector 394"/>
            <p:cNvCxnSpPr>
              <a:endCxn id="369" idx="3"/>
            </p:cNvCxnSpPr>
            <p:nvPr/>
          </p:nvCxnSpPr>
          <p:spPr>
            <a:xfrm flipV="1">
              <a:off x="7114866" y="2334467"/>
              <a:ext cx="683107" cy="519739"/>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a:stCxn id="149" idx="6"/>
              <a:endCxn id="369" idx="2"/>
            </p:cNvCxnSpPr>
            <p:nvPr/>
          </p:nvCxnSpPr>
          <p:spPr>
            <a:xfrm flipV="1">
              <a:off x="7125006" y="2276095"/>
              <a:ext cx="647394" cy="174604"/>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147" idx="6"/>
              <a:endCxn id="369" idx="1"/>
            </p:cNvCxnSpPr>
            <p:nvPr/>
          </p:nvCxnSpPr>
          <p:spPr>
            <a:xfrm>
              <a:off x="7144634" y="2044700"/>
              <a:ext cx="653339" cy="173023"/>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876827" y="1641193"/>
            <a:ext cx="6921146" cy="809506"/>
            <a:chOff x="876827" y="1641193"/>
            <a:chExt cx="6921146" cy="809506"/>
          </a:xfrm>
        </p:grpSpPr>
        <p:cxnSp>
          <p:nvCxnSpPr>
            <p:cNvPr id="158" name="Straight Connector 157"/>
            <p:cNvCxnSpPr>
              <a:stCxn id="368" idx="7"/>
              <a:endCxn id="243" idx="2"/>
            </p:cNvCxnSpPr>
            <p:nvPr/>
          </p:nvCxnSpPr>
          <p:spPr>
            <a:xfrm flipV="1">
              <a:off x="876827" y="1641193"/>
              <a:ext cx="701809" cy="593477"/>
            </a:xfrm>
            <a:prstGeom prst="line">
              <a:avLst/>
            </a:prstGeom>
            <a:ln w="76200" cmpd="sng">
              <a:solidFill>
                <a:srgbClr val="FFFF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243" idx="6"/>
              <a:endCxn id="245" idx="2"/>
            </p:cNvCxnSpPr>
            <p:nvPr/>
          </p:nvCxnSpPr>
          <p:spPr>
            <a:xfrm>
              <a:off x="1753261" y="1641193"/>
              <a:ext cx="811041" cy="0"/>
            </a:xfrm>
            <a:prstGeom prst="line">
              <a:avLst/>
            </a:prstGeom>
            <a:ln w="76200" cmpd="sng">
              <a:solidFill>
                <a:srgbClr val="FFFF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a:stCxn id="245" idx="5"/>
              <a:endCxn id="126" idx="2"/>
            </p:cNvCxnSpPr>
            <p:nvPr/>
          </p:nvCxnSpPr>
          <p:spPr>
            <a:xfrm>
              <a:off x="2713354" y="1699565"/>
              <a:ext cx="1063508" cy="751134"/>
            </a:xfrm>
            <a:prstGeom prst="line">
              <a:avLst/>
            </a:prstGeom>
            <a:ln w="76200" cmpd="sng">
              <a:solidFill>
                <a:srgbClr val="FFFF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a:stCxn id="126" idx="6"/>
              <a:endCxn id="127" idx="2"/>
            </p:cNvCxnSpPr>
            <p:nvPr/>
          </p:nvCxnSpPr>
          <p:spPr>
            <a:xfrm>
              <a:off x="3951487" y="2450699"/>
              <a:ext cx="811041" cy="0"/>
            </a:xfrm>
            <a:prstGeom prst="line">
              <a:avLst/>
            </a:prstGeom>
            <a:ln w="76200" cmpd="sng">
              <a:solidFill>
                <a:srgbClr val="FFFF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127" idx="6"/>
              <a:endCxn id="146" idx="2"/>
            </p:cNvCxnSpPr>
            <p:nvPr/>
          </p:nvCxnSpPr>
          <p:spPr>
            <a:xfrm flipV="1">
              <a:off x="4937153" y="2044700"/>
              <a:ext cx="1047190" cy="405999"/>
            </a:xfrm>
            <a:prstGeom prst="line">
              <a:avLst/>
            </a:prstGeom>
            <a:ln w="76200" cmpd="sng">
              <a:solidFill>
                <a:srgbClr val="FFFF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46" idx="6"/>
              <a:endCxn id="147" idx="2"/>
            </p:cNvCxnSpPr>
            <p:nvPr/>
          </p:nvCxnSpPr>
          <p:spPr>
            <a:xfrm>
              <a:off x="6158968" y="2044700"/>
              <a:ext cx="811041" cy="0"/>
            </a:xfrm>
            <a:prstGeom prst="line">
              <a:avLst/>
            </a:prstGeom>
            <a:ln w="76200" cmpd="sng">
              <a:solidFill>
                <a:srgbClr val="FFFF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47" idx="6"/>
              <a:endCxn id="369" idx="1"/>
            </p:cNvCxnSpPr>
            <p:nvPr/>
          </p:nvCxnSpPr>
          <p:spPr>
            <a:xfrm>
              <a:off x="7144634" y="2044700"/>
              <a:ext cx="653339" cy="173023"/>
            </a:xfrm>
            <a:prstGeom prst="line">
              <a:avLst/>
            </a:prstGeom>
            <a:ln w="76200" cmpd="sng">
              <a:solidFill>
                <a:srgbClr val="FFFF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grpSp>
        <p:nvGrpSpPr>
          <p:cNvPr id="257" name="Group 256"/>
          <p:cNvGrpSpPr/>
          <p:nvPr/>
        </p:nvGrpSpPr>
        <p:grpSpPr>
          <a:xfrm>
            <a:off x="1418115" y="3709917"/>
            <a:ext cx="5810176" cy="1517278"/>
            <a:chOff x="1418115" y="3709917"/>
            <a:chExt cx="5810176" cy="1517278"/>
          </a:xfrm>
        </p:grpSpPr>
        <p:cxnSp>
          <p:nvCxnSpPr>
            <p:cNvPr id="178" name="Straight Connector 177"/>
            <p:cNvCxnSpPr/>
            <p:nvPr/>
          </p:nvCxnSpPr>
          <p:spPr>
            <a:xfrm flipV="1">
              <a:off x="1418115" y="5227194"/>
              <a:ext cx="3693434" cy="1"/>
            </a:xfrm>
            <a:prstGeom prst="line">
              <a:avLst/>
            </a:prstGeom>
            <a:ln w="38100" cmpd="sng">
              <a:solidFill>
                <a:srgbClr val="FFFF00"/>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111549" y="3709917"/>
              <a:ext cx="2116742" cy="1"/>
            </a:xfrm>
            <a:prstGeom prst="line">
              <a:avLst/>
            </a:prstGeom>
            <a:ln w="38100" cmpd="sng">
              <a:solidFill>
                <a:srgbClr val="FFFF00"/>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5111549" y="3709917"/>
              <a:ext cx="0" cy="1502312"/>
            </a:xfrm>
            <a:prstGeom prst="line">
              <a:avLst/>
            </a:prstGeom>
            <a:ln w="38100" cmpd="sng">
              <a:solidFill>
                <a:srgbClr val="FFFF00"/>
              </a:solidFill>
              <a:headEnd type="none"/>
              <a:tailEnd type="non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9785191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7"/>
                                        </p:tgtEl>
                                        <p:attrNameLst>
                                          <p:attrName>style.visibility</p:attrName>
                                        </p:attrNameLst>
                                      </p:cBhvr>
                                      <p:to>
                                        <p:strVal val="visible"/>
                                      </p:to>
                                    </p:set>
                                    <p:anim calcmode="lin" valueType="num">
                                      <p:cBhvr additive="base">
                                        <p:cTn id="12" dur="500" fill="hold"/>
                                        <p:tgtEl>
                                          <p:spTgt spid="257"/>
                                        </p:tgtEl>
                                        <p:attrNameLst>
                                          <p:attrName>ppt_x</p:attrName>
                                        </p:attrNameLst>
                                      </p:cBhvr>
                                      <p:tavLst>
                                        <p:tav tm="0">
                                          <p:val>
                                            <p:strVal val="#ppt_x"/>
                                          </p:val>
                                        </p:tav>
                                        <p:tav tm="100000">
                                          <p:val>
                                            <p:strVal val="#ppt_x"/>
                                          </p:val>
                                        </p:tav>
                                      </p:tavLst>
                                    </p:anim>
                                    <p:anim calcmode="lin" valueType="num">
                                      <p:cBhvr additive="base">
                                        <p:cTn id="13" dur="500" fill="hold"/>
                                        <p:tgtEl>
                                          <p:spTgt spid="2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and Preliminaries</a:t>
            </a:r>
            <a:endParaRPr lang="en-US" dirty="0"/>
          </a:p>
        </p:txBody>
      </p:sp>
      <p:sp>
        <p:nvSpPr>
          <p:cNvPr id="3" name="Content Placeholder 2"/>
          <p:cNvSpPr>
            <a:spLocks noGrp="1"/>
          </p:cNvSpPr>
          <p:nvPr>
            <p:ph idx="1"/>
          </p:nvPr>
        </p:nvSpPr>
        <p:spPr/>
        <p:txBody>
          <a:bodyPr/>
          <a:lstStyle/>
          <a:p>
            <a:r>
              <a:rPr lang="en-US" dirty="0"/>
              <a:t>Global and detailed routing are key steps in the VLSI design flow</a:t>
            </a:r>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69020"/>
            <a:ext cx="5181600" cy="4876800"/>
          </a:xfrm>
          <a:prstGeom prst="rect">
            <a:avLst/>
          </a:prstGeom>
        </p:spPr>
      </p:pic>
      <p:sp>
        <p:nvSpPr>
          <p:cNvPr id="11" name="Rounded Rectangle 10"/>
          <p:cNvSpPr/>
          <p:nvPr/>
        </p:nvSpPr>
        <p:spPr>
          <a:xfrm>
            <a:off x="6172200" y="4909112"/>
            <a:ext cx="1447800" cy="228600"/>
          </a:xfrm>
          <a:prstGeom prst="roundRect">
            <a:avLst/>
          </a:prstGeom>
          <a:solidFill>
            <a:schemeClr val="tx2">
              <a:lumMod val="50000"/>
              <a:lumOff val="5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charset="0"/>
                <a:ea typeface="Arial" charset="0"/>
                <a:cs typeface="Arial" charset="0"/>
              </a:rPr>
              <a:t>Detailed Routing</a:t>
            </a:r>
            <a:endParaRPr lang="en-US" sz="1200" dirty="0">
              <a:latin typeface="Arial" charset="0"/>
              <a:ea typeface="Arial" charset="0"/>
              <a:cs typeface="Arial" charset="0"/>
            </a:endParaRPr>
          </a:p>
        </p:txBody>
      </p:sp>
      <p:sp>
        <p:nvSpPr>
          <p:cNvPr id="13" name="Rounded Rectangle 12"/>
          <p:cNvSpPr/>
          <p:nvPr/>
        </p:nvSpPr>
        <p:spPr>
          <a:xfrm>
            <a:off x="6172200" y="4092614"/>
            <a:ext cx="1447800" cy="228600"/>
          </a:xfrm>
          <a:prstGeom prst="roundRect">
            <a:avLst/>
          </a:prstGeom>
          <a:solidFill>
            <a:schemeClr val="tx2">
              <a:lumMod val="50000"/>
              <a:lumOff val="5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Arial" charset="0"/>
                <a:ea typeface="Arial" charset="0"/>
                <a:cs typeface="Arial" charset="0"/>
              </a:rPr>
              <a:t>Global Routing</a:t>
            </a:r>
            <a:endParaRPr lang="en-US" sz="1200" dirty="0">
              <a:latin typeface="Arial" charset="0"/>
              <a:ea typeface="Arial" charset="0"/>
              <a:cs typeface="Arial" charset="0"/>
            </a:endParaRPr>
          </a:p>
        </p:txBody>
      </p:sp>
      <p:cxnSp>
        <p:nvCxnSpPr>
          <p:cNvPr id="15" name="Straight Connector 14"/>
          <p:cNvCxnSpPr>
            <a:endCxn id="13" idx="1"/>
          </p:cNvCxnSpPr>
          <p:nvPr/>
        </p:nvCxnSpPr>
        <p:spPr>
          <a:xfrm flipV="1">
            <a:off x="5638800" y="4206914"/>
            <a:ext cx="533400" cy="365086"/>
          </a:xfrm>
          <a:prstGeom prst="line">
            <a:avLst/>
          </a:prstGeom>
          <a:ln w="19050">
            <a:solidFill>
              <a:schemeClr val="bg2"/>
            </a:solidFill>
            <a:prstDash val="sysDot"/>
            <a:headEnd w="sm" len="lg"/>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1" idx="1"/>
          </p:cNvCxnSpPr>
          <p:nvPr/>
        </p:nvCxnSpPr>
        <p:spPr>
          <a:xfrm>
            <a:off x="5638800" y="4686300"/>
            <a:ext cx="533400" cy="337112"/>
          </a:xfrm>
          <a:prstGeom prst="line">
            <a:avLst/>
          </a:prstGeom>
          <a:ln w="19050">
            <a:solidFill>
              <a:schemeClr val="bg2"/>
            </a:solidFill>
            <a:prstDash val="sysDot"/>
            <a:headEnd w="sm" len="lg"/>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3" idx="2"/>
            <a:endCxn id="11" idx="0"/>
          </p:cNvCxnSpPr>
          <p:nvPr/>
        </p:nvCxnSpPr>
        <p:spPr>
          <a:xfrm>
            <a:off x="6896100" y="4321214"/>
            <a:ext cx="0" cy="587898"/>
          </a:xfrm>
          <a:prstGeom prst="line">
            <a:avLst/>
          </a:prstGeom>
          <a:ln w="17780">
            <a:solidFill>
              <a:schemeClr val="bg2"/>
            </a:solidFill>
            <a:prstDash val="solid"/>
            <a:headEnd w="sm"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055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Assignment for A Single Net</a:t>
            </a:r>
            <a:endParaRPr dirty="0"/>
          </a:p>
        </p:txBody>
      </p:sp>
      <p:sp>
        <p:nvSpPr>
          <p:cNvPr id="3" name="Content Placeholder 2"/>
          <p:cNvSpPr>
            <a:spLocks noGrp="1"/>
          </p:cNvSpPr>
          <p:nvPr>
            <p:ph idx="1"/>
          </p:nvPr>
        </p:nvSpPr>
        <p:spPr>
          <a:xfrm>
            <a:off x="533400" y="990600"/>
            <a:ext cx="8229600" cy="5334000"/>
          </a:xfrm>
        </p:spPr>
        <p:txBody>
          <a:bodyPr/>
          <a:lstStyle/>
          <a:p>
            <a:r>
              <a:rPr lang="en-US" dirty="0" smtClean="0"/>
              <a:t>Weights are defined for edges corresponding to segments and </a:t>
            </a:r>
            <a:r>
              <a:rPr lang="en-US" dirty="0" err="1" smtClean="0"/>
              <a:t>vias</a:t>
            </a:r>
            <a:endParaRPr lang="en-US" dirty="0" smtClean="0"/>
          </a:p>
          <a:p>
            <a:pPr lvl="1"/>
            <a:r>
              <a:rPr lang="en-US" dirty="0" smtClean="0"/>
              <a:t>Weight of an edge reflects amount of change in a “track overlap” metric in the g-cells corresponding to the segments/via represented by the edge</a:t>
            </a:r>
          </a:p>
          <a:p>
            <a:pPr lvl="1"/>
            <a:endParaRPr lang="en-US" dirty="0" smtClean="0"/>
          </a:p>
          <a:p>
            <a:r>
              <a:rPr lang="en-US" dirty="0" smtClean="0"/>
              <a:t>With the above definition of weights, solving the min-cost path problem from SRC to DST creates the “best” track assignment solution </a:t>
            </a:r>
          </a:p>
          <a:p>
            <a:pPr lvl="1"/>
            <a:r>
              <a:rPr lang="en-US" dirty="0" smtClean="0"/>
              <a:t>The best solution results in minimum </a:t>
            </a:r>
            <a:r>
              <a:rPr lang="en-US" u="sng" dirty="0" smtClean="0"/>
              <a:t>total</a:t>
            </a:r>
            <a:r>
              <a:rPr lang="en-US" dirty="0" smtClean="0"/>
              <a:t> track overlap for all the processed nets</a:t>
            </a:r>
          </a:p>
        </p:txBody>
      </p:sp>
    </p:spTree>
    <p:extLst>
      <p:ext uri="{BB962C8B-B14F-4D97-AF65-F5344CB8AC3E}">
        <p14:creationId xmlns:p14="http://schemas.microsoft.com/office/powerpoint/2010/main" val="37122523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Assignment for A Single Net</a:t>
            </a:r>
            <a:endParaRPr dirty="0"/>
          </a:p>
        </p:txBody>
      </p:sp>
      <p:sp>
        <p:nvSpPr>
          <p:cNvPr id="3" name="Content Placeholder 2"/>
          <p:cNvSpPr>
            <a:spLocks noGrp="1"/>
          </p:cNvSpPr>
          <p:nvPr>
            <p:ph idx="1"/>
          </p:nvPr>
        </p:nvSpPr>
        <p:spPr>
          <a:xfrm>
            <a:off x="533400" y="990600"/>
            <a:ext cx="8229600" cy="574014"/>
          </a:xfrm>
        </p:spPr>
        <p:txBody>
          <a:bodyPr/>
          <a:lstStyle/>
          <a:p>
            <a:r>
              <a:rPr lang="en-US" dirty="0" smtClean="0"/>
              <a:t>Example to compute the edge weights</a:t>
            </a:r>
          </a:p>
          <a:p>
            <a:pPr lvl="1"/>
            <a:endParaRPr lang="en-US" dirty="0" smtClean="0"/>
          </a:p>
        </p:txBody>
      </p:sp>
      <p:grpSp>
        <p:nvGrpSpPr>
          <p:cNvPr id="7" name="Group 6"/>
          <p:cNvGrpSpPr/>
          <p:nvPr/>
        </p:nvGrpSpPr>
        <p:grpSpPr>
          <a:xfrm>
            <a:off x="1441270" y="4529550"/>
            <a:ext cx="4191000" cy="838200"/>
            <a:chOff x="2133600" y="4419600"/>
            <a:chExt cx="6477000" cy="1295400"/>
          </a:xfrm>
          <a:noFill/>
        </p:grpSpPr>
        <p:grpSp>
          <p:nvGrpSpPr>
            <p:cNvPr id="8" name="Group 7"/>
            <p:cNvGrpSpPr/>
            <p:nvPr/>
          </p:nvGrpSpPr>
          <p:grpSpPr>
            <a:xfrm>
              <a:off x="2133600" y="4419600"/>
              <a:ext cx="6477000" cy="1295400"/>
              <a:chOff x="1295400" y="3816927"/>
              <a:chExt cx="6477000" cy="1295400"/>
            </a:xfrm>
            <a:grpFill/>
          </p:grpSpPr>
          <p:sp>
            <p:nvSpPr>
              <p:cNvPr id="12" name="Rectangle 11"/>
              <p:cNvSpPr/>
              <p:nvPr/>
            </p:nvSpPr>
            <p:spPr>
              <a:xfrm>
                <a:off x="12954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25908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38862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51816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64770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9" name="Straight Connector 8"/>
            <p:cNvCxnSpPr/>
            <p:nvPr/>
          </p:nvCxnSpPr>
          <p:spPr>
            <a:xfrm>
              <a:off x="2133600" y="4798792"/>
              <a:ext cx="64770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33600" y="5105400"/>
              <a:ext cx="64770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33600" y="5410857"/>
              <a:ext cx="64770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rot="16200000">
            <a:off x="3948848" y="3684331"/>
            <a:ext cx="2525133" cy="841711"/>
            <a:chOff x="2133599" y="4419600"/>
            <a:chExt cx="3886201" cy="1295400"/>
          </a:xfrm>
          <a:noFill/>
        </p:grpSpPr>
        <p:grpSp>
          <p:nvGrpSpPr>
            <p:cNvPr id="18" name="Group 17"/>
            <p:cNvGrpSpPr/>
            <p:nvPr/>
          </p:nvGrpSpPr>
          <p:grpSpPr>
            <a:xfrm>
              <a:off x="2133600" y="4419600"/>
              <a:ext cx="3886200" cy="1295400"/>
              <a:chOff x="1295400" y="3816927"/>
              <a:chExt cx="3886200" cy="1295400"/>
            </a:xfrm>
            <a:grpFill/>
          </p:grpSpPr>
          <p:sp>
            <p:nvSpPr>
              <p:cNvPr id="22" name="Rectangle 21"/>
              <p:cNvSpPr/>
              <p:nvPr/>
            </p:nvSpPr>
            <p:spPr>
              <a:xfrm>
                <a:off x="12954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25908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Rectangle 23"/>
              <p:cNvSpPr/>
              <p:nvPr/>
            </p:nvSpPr>
            <p:spPr>
              <a:xfrm>
                <a:off x="38862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19" name="Straight Connector 18"/>
            <p:cNvCxnSpPr/>
            <p:nvPr/>
          </p:nvCxnSpPr>
          <p:spPr>
            <a:xfrm>
              <a:off x="2133604" y="4760697"/>
              <a:ext cx="3867144"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2" idx="1"/>
            </p:cNvCxnSpPr>
            <p:nvPr/>
          </p:nvCxnSpPr>
          <p:spPr>
            <a:xfrm>
              <a:off x="2133599" y="5067300"/>
              <a:ext cx="3886201"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33599" y="5410858"/>
              <a:ext cx="3886201"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790559" y="2837792"/>
            <a:ext cx="3366844" cy="841711"/>
            <a:chOff x="2133600" y="4419600"/>
            <a:chExt cx="5181600" cy="1295400"/>
          </a:xfrm>
          <a:noFill/>
        </p:grpSpPr>
        <p:grpSp>
          <p:nvGrpSpPr>
            <p:cNvPr id="26" name="Group 25"/>
            <p:cNvGrpSpPr/>
            <p:nvPr/>
          </p:nvGrpSpPr>
          <p:grpSpPr>
            <a:xfrm>
              <a:off x="2133600" y="4419600"/>
              <a:ext cx="5181600" cy="1295400"/>
              <a:chOff x="1295400" y="3816927"/>
              <a:chExt cx="5181600" cy="1295400"/>
            </a:xfrm>
            <a:grpFill/>
          </p:grpSpPr>
          <p:sp>
            <p:nvSpPr>
              <p:cNvPr id="30" name="Rectangle 29"/>
              <p:cNvSpPr/>
              <p:nvPr/>
            </p:nvSpPr>
            <p:spPr>
              <a:xfrm>
                <a:off x="12954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1" name="Rectangle 30"/>
              <p:cNvSpPr/>
              <p:nvPr/>
            </p:nvSpPr>
            <p:spPr>
              <a:xfrm>
                <a:off x="25908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2" name="Rectangle 31"/>
              <p:cNvSpPr/>
              <p:nvPr/>
            </p:nvSpPr>
            <p:spPr>
              <a:xfrm>
                <a:off x="38862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3" name="Rectangle 32"/>
              <p:cNvSpPr/>
              <p:nvPr/>
            </p:nvSpPr>
            <p:spPr>
              <a:xfrm>
                <a:off x="5181600" y="3816927"/>
                <a:ext cx="1295400" cy="129540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27" name="Straight Connector 26"/>
            <p:cNvCxnSpPr/>
            <p:nvPr/>
          </p:nvCxnSpPr>
          <p:spPr>
            <a:xfrm>
              <a:off x="2133600" y="4712766"/>
              <a:ext cx="5179339"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0" idx="1"/>
            </p:cNvCxnSpPr>
            <p:nvPr/>
          </p:nvCxnSpPr>
          <p:spPr>
            <a:xfrm>
              <a:off x="2133600" y="5067300"/>
              <a:ext cx="5181600"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133600" y="5410858"/>
              <a:ext cx="5179339" cy="0"/>
            </a:xfrm>
            <a:prstGeom prst="line">
              <a:avLst/>
            </a:prstGeom>
            <a:grpFill/>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854570" y="2284042"/>
            <a:ext cx="1179919" cy="1378113"/>
            <a:chOff x="1544155" y="1635855"/>
            <a:chExt cx="1179919" cy="1378113"/>
          </a:xfrm>
        </p:grpSpPr>
        <p:cxnSp>
          <p:nvCxnSpPr>
            <p:cNvPr id="47" name="Straight Connector 46"/>
            <p:cNvCxnSpPr>
              <a:stCxn id="48" idx="6"/>
              <a:endCxn id="49" idx="2"/>
            </p:cNvCxnSpPr>
            <p:nvPr/>
          </p:nvCxnSpPr>
          <p:spPr>
            <a:xfrm>
              <a:off x="1738408" y="1718405"/>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1563783"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549449" y="1635855"/>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563783"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2549449" y="2039362"/>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544155"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529821" y="2445361"/>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544155"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2529821" y="2848868"/>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2029195" y="2771894"/>
            <a:ext cx="830669" cy="809506"/>
            <a:chOff x="1857828" y="2038350"/>
            <a:chExt cx="830669" cy="809506"/>
          </a:xfrm>
        </p:grpSpPr>
        <p:cxnSp>
          <p:nvCxnSpPr>
            <p:cNvPr id="57" name="Straight Connector 56"/>
            <p:cNvCxnSpPr>
              <a:stCxn id="50" idx="6"/>
              <a:endCxn id="51" idx="2"/>
            </p:cNvCxnSpPr>
            <p:nvPr/>
          </p:nvCxnSpPr>
          <p:spPr>
            <a:xfrm>
              <a:off x="1877456" y="2038350"/>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52" idx="6"/>
              <a:endCxn id="53" idx="2"/>
            </p:cNvCxnSpPr>
            <p:nvPr/>
          </p:nvCxnSpPr>
          <p:spPr>
            <a:xfrm>
              <a:off x="1857828" y="2444349"/>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4" idx="6"/>
              <a:endCxn id="55" idx="2"/>
            </p:cNvCxnSpPr>
            <p:nvPr/>
          </p:nvCxnSpPr>
          <p:spPr>
            <a:xfrm>
              <a:off x="1857828" y="2847856"/>
              <a:ext cx="811041" cy="0"/>
            </a:xfrm>
            <a:prstGeom prst="line">
              <a:avLst/>
            </a:prstGeom>
            <a:ln w="38100" cmpd="sng">
              <a:solidFill>
                <a:srgbClr val="008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cxnSp>
        <p:nvCxnSpPr>
          <p:cNvPr id="92" name="Straight Connector 91"/>
          <p:cNvCxnSpPr/>
          <p:nvPr/>
        </p:nvCxnSpPr>
        <p:spPr>
          <a:xfrm flipV="1">
            <a:off x="3034489" y="2366592"/>
            <a:ext cx="1044216" cy="752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034489" y="2374119"/>
            <a:ext cx="1044216" cy="39598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047936" y="2400529"/>
            <a:ext cx="1011141" cy="775569"/>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49" idx="6"/>
          </p:cNvCxnSpPr>
          <p:nvPr/>
        </p:nvCxnSpPr>
        <p:spPr>
          <a:xfrm>
            <a:off x="3034489" y="2366592"/>
            <a:ext cx="1024588" cy="1213013"/>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51" idx="6"/>
          </p:cNvCxnSpPr>
          <p:nvPr/>
        </p:nvCxnSpPr>
        <p:spPr>
          <a:xfrm flipV="1">
            <a:off x="3034489" y="2366592"/>
            <a:ext cx="1044216" cy="403507"/>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51" idx="6"/>
          </p:cNvCxnSpPr>
          <p:nvPr/>
        </p:nvCxnSpPr>
        <p:spPr>
          <a:xfrm>
            <a:off x="3034489" y="2770099"/>
            <a:ext cx="1044216" cy="0"/>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51" idx="6"/>
          </p:cNvCxnSpPr>
          <p:nvPr/>
        </p:nvCxnSpPr>
        <p:spPr>
          <a:xfrm>
            <a:off x="3034489" y="2770099"/>
            <a:ext cx="1024588" cy="405999"/>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51" idx="6"/>
          </p:cNvCxnSpPr>
          <p:nvPr/>
        </p:nvCxnSpPr>
        <p:spPr>
          <a:xfrm>
            <a:off x="3034489" y="2770099"/>
            <a:ext cx="1024588" cy="809506"/>
          </a:xfrm>
          <a:prstGeom prst="line">
            <a:avLst/>
          </a:prstGeom>
          <a:ln w="38100" cmpd="sng">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3267362" y="3258648"/>
            <a:ext cx="389850" cy="338554"/>
          </a:xfrm>
          <a:prstGeom prst="rect">
            <a:avLst/>
          </a:prstGeom>
          <a:noFill/>
        </p:spPr>
        <p:txBody>
          <a:bodyPr wrap="none" rtlCol="0">
            <a:spAutoFit/>
          </a:bodyPr>
          <a:lstStyle/>
          <a:p>
            <a:r>
              <a:rPr lang="mr-IN" dirty="0" smtClean="0"/>
              <a:t>…</a:t>
            </a:r>
            <a:endParaRPr dirty="0"/>
          </a:p>
        </p:txBody>
      </p:sp>
      <p:sp>
        <p:nvSpPr>
          <p:cNvPr id="115" name="Oval 114"/>
          <p:cNvSpPr/>
          <p:nvPr/>
        </p:nvSpPr>
        <p:spPr>
          <a:xfrm>
            <a:off x="1012512" y="2888283"/>
            <a:ext cx="174625" cy="1651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685800" y="3081754"/>
            <a:ext cx="615874" cy="338554"/>
          </a:xfrm>
          <a:prstGeom prst="rect">
            <a:avLst/>
          </a:prstGeom>
          <a:noFill/>
        </p:spPr>
        <p:txBody>
          <a:bodyPr wrap="none" rtlCol="0">
            <a:spAutoFit/>
          </a:bodyPr>
          <a:lstStyle/>
          <a:p>
            <a:r>
              <a:rPr lang="en-US" dirty="0" smtClean="0"/>
              <a:t>SRC</a:t>
            </a:r>
            <a:endParaRPr dirty="0"/>
          </a:p>
        </p:txBody>
      </p:sp>
      <p:cxnSp>
        <p:nvCxnSpPr>
          <p:cNvPr id="117" name="Straight Connector 116"/>
          <p:cNvCxnSpPr>
            <a:stCxn id="115" idx="6"/>
          </p:cNvCxnSpPr>
          <p:nvPr/>
        </p:nvCxnSpPr>
        <p:spPr>
          <a:xfrm flipV="1">
            <a:off x="1187137" y="2722491"/>
            <a:ext cx="676236" cy="248342"/>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115" idx="5"/>
          </p:cNvCxnSpPr>
          <p:nvPr/>
        </p:nvCxnSpPr>
        <p:spPr>
          <a:xfrm>
            <a:off x="1161564" y="3029205"/>
            <a:ext cx="707754" cy="157657"/>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1122937" y="2318984"/>
            <a:ext cx="740436" cy="588350"/>
          </a:xfrm>
          <a:prstGeom prst="line">
            <a:avLst/>
          </a:prstGeom>
          <a:ln w="38100" cmpd="sng">
            <a:solidFill>
              <a:srgbClr val="000099"/>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014098" y="4859218"/>
            <a:ext cx="772733" cy="0"/>
          </a:xfrm>
          <a:prstGeom prst="line">
            <a:avLst/>
          </a:prstGeom>
          <a:ln w="38100" cmpd="sng">
            <a:solidFill>
              <a:srgbClr val="002060"/>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1316947" y="5257800"/>
            <a:ext cx="624935" cy="0"/>
          </a:xfrm>
          <a:prstGeom prst="line">
            <a:avLst/>
          </a:prstGeom>
          <a:ln w="38100" cmpd="sng">
            <a:solidFill>
              <a:srgbClr val="002060"/>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1566901" y="4538518"/>
            <a:ext cx="99924" cy="641401"/>
          </a:xfrm>
          <a:prstGeom prst="rect">
            <a:avLst/>
          </a:prstGeom>
          <a:solidFill>
            <a:srgbClr val="FFC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4" name="Rectangle 73"/>
          <p:cNvSpPr/>
          <p:nvPr/>
        </p:nvSpPr>
        <p:spPr>
          <a:xfrm>
            <a:off x="7424514" y="3038102"/>
            <a:ext cx="99924" cy="641401"/>
          </a:xfrm>
          <a:prstGeom prst="rect">
            <a:avLst/>
          </a:prstGeom>
          <a:solidFill>
            <a:srgbClr val="FFC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61" name="Straight Connector 60"/>
          <p:cNvCxnSpPr/>
          <p:nvPr/>
        </p:nvCxnSpPr>
        <p:spPr>
          <a:xfrm>
            <a:off x="1297319" y="4648200"/>
            <a:ext cx="1289126" cy="0"/>
          </a:xfrm>
          <a:prstGeom prst="line">
            <a:avLst/>
          </a:prstGeom>
          <a:ln w="38100" cmpd="sng">
            <a:solidFill>
              <a:srgbClr val="002060"/>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1462059" y="4120462"/>
            <a:ext cx="4173506" cy="1738203"/>
            <a:chOff x="1462059" y="4120462"/>
            <a:chExt cx="4173506" cy="1738203"/>
          </a:xfrm>
        </p:grpSpPr>
        <p:grpSp>
          <p:nvGrpSpPr>
            <p:cNvPr id="43" name="Group 42"/>
            <p:cNvGrpSpPr/>
            <p:nvPr/>
          </p:nvGrpSpPr>
          <p:grpSpPr>
            <a:xfrm>
              <a:off x="1462059" y="4120462"/>
              <a:ext cx="4173506" cy="1738203"/>
              <a:chOff x="1462059" y="4076246"/>
              <a:chExt cx="4173506" cy="1738203"/>
            </a:xfrm>
          </p:grpSpPr>
          <p:cxnSp>
            <p:nvCxnSpPr>
              <p:cNvPr id="72" name="Straight Connector 71"/>
              <p:cNvCxnSpPr/>
              <p:nvPr/>
            </p:nvCxnSpPr>
            <p:spPr>
              <a:xfrm>
                <a:off x="1666825" y="4648200"/>
                <a:ext cx="3667175" cy="0"/>
              </a:xfrm>
              <a:prstGeom prst="line">
                <a:avLst/>
              </a:prstGeom>
              <a:ln w="50800" cmpd="sng">
                <a:solidFill>
                  <a:srgbClr val="FFC000"/>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9" name="Left Brace 78"/>
              <p:cNvSpPr/>
              <p:nvPr/>
            </p:nvSpPr>
            <p:spPr>
              <a:xfrm rot="5400000">
                <a:off x="1861993" y="4115097"/>
                <a:ext cx="165324" cy="655585"/>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42" name="TextBox 41"/>
              <p:cNvSpPr txBox="1"/>
              <p:nvPr/>
            </p:nvSpPr>
            <p:spPr>
              <a:xfrm>
                <a:off x="1805945" y="4076246"/>
                <a:ext cx="617098" cy="338554"/>
              </a:xfrm>
              <a:prstGeom prst="rect">
                <a:avLst/>
              </a:prstGeom>
              <a:noFill/>
            </p:spPr>
            <p:txBody>
              <a:bodyPr wrap="square" rtlCol="0">
                <a:spAutoFit/>
              </a:bodyPr>
              <a:lstStyle/>
              <a:p>
                <a:r>
                  <a:rPr lang="en-US" smtClean="0"/>
                  <a:t>8</a:t>
                </a:r>
                <a:endParaRPr/>
              </a:p>
            </p:txBody>
          </p:sp>
          <p:sp>
            <p:nvSpPr>
              <p:cNvPr id="81" name="TextBox 80"/>
              <p:cNvSpPr txBox="1"/>
              <p:nvPr/>
            </p:nvSpPr>
            <p:spPr>
              <a:xfrm>
                <a:off x="1659802" y="5475895"/>
                <a:ext cx="617098" cy="338554"/>
              </a:xfrm>
              <a:prstGeom prst="rect">
                <a:avLst/>
              </a:prstGeom>
              <a:noFill/>
            </p:spPr>
            <p:txBody>
              <a:bodyPr wrap="square" rtlCol="0">
                <a:spAutoFit/>
              </a:bodyPr>
              <a:lstStyle/>
              <a:p>
                <a:r>
                  <a:rPr lang="en-US" smtClean="0"/>
                  <a:t>10</a:t>
                </a:r>
                <a:endParaRPr/>
              </a:p>
            </p:txBody>
          </p:sp>
          <p:sp>
            <p:nvSpPr>
              <p:cNvPr id="82" name="Left Brace 81"/>
              <p:cNvSpPr/>
              <p:nvPr/>
            </p:nvSpPr>
            <p:spPr>
              <a:xfrm rot="16200000">
                <a:off x="1790959" y="5047818"/>
                <a:ext cx="159611" cy="817411"/>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84" name="Left Brace 83"/>
              <p:cNvSpPr/>
              <p:nvPr/>
            </p:nvSpPr>
            <p:spPr>
              <a:xfrm rot="16200000">
                <a:off x="5092222" y="5287721"/>
                <a:ext cx="161750" cy="321808"/>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85" name="TextBox 84"/>
              <p:cNvSpPr txBox="1"/>
              <p:nvPr/>
            </p:nvSpPr>
            <p:spPr>
              <a:xfrm>
                <a:off x="5018467" y="5475895"/>
                <a:ext cx="617098" cy="338554"/>
              </a:xfrm>
              <a:prstGeom prst="rect">
                <a:avLst/>
              </a:prstGeom>
              <a:noFill/>
            </p:spPr>
            <p:txBody>
              <a:bodyPr wrap="square" rtlCol="0">
                <a:spAutoFit/>
              </a:bodyPr>
              <a:lstStyle/>
              <a:p>
                <a:r>
                  <a:rPr lang="en-US" dirty="0" smtClean="0"/>
                  <a:t>4</a:t>
                </a:r>
                <a:endParaRPr dirty="0"/>
              </a:p>
            </p:txBody>
          </p:sp>
        </p:grpSp>
        <p:sp>
          <p:nvSpPr>
            <p:cNvPr id="87" name="Left Brace 86"/>
            <p:cNvSpPr/>
            <p:nvPr/>
          </p:nvSpPr>
          <p:spPr>
            <a:xfrm rot="5400000">
              <a:off x="2378774" y="4282001"/>
              <a:ext cx="119743" cy="304308"/>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88" name="TextBox 87"/>
            <p:cNvSpPr txBox="1"/>
            <p:nvPr/>
          </p:nvSpPr>
          <p:spPr>
            <a:xfrm>
              <a:off x="2303577" y="4122621"/>
              <a:ext cx="617098" cy="338554"/>
            </a:xfrm>
            <a:prstGeom prst="rect">
              <a:avLst/>
            </a:prstGeom>
            <a:noFill/>
          </p:spPr>
          <p:txBody>
            <a:bodyPr wrap="square" rtlCol="0">
              <a:spAutoFit/>
            </a:bodyPr>
            <a:lstStyle/>
            <a:p>
              <a:r>
                <a:rPr lang="en-US" dirty="0"/>
                <a:t>3</a:t>
              </a:r>
              <a:endParaRPr dirty="0"/>
            </a:p>
          </p:txBody>
        </p:sp>
        <p:cxnSp>
          <p:nvCxnSpPr>
            <p:cNvPr id="89" name="Straight Connector 88"/>
            <p:cNvCxnSpPr>
              <a:endCxn id="87" idx="0"/>
            </p:cNvCxnSpPr>
            <p:nvPr/>
          </p:nvCxnSpPr>
          <p:spPr>
            <a:xfrm flipH="1" flipV="1">
              <a:off x="2590800" y="4494027"/>
              <a:ext cx="6890" cy="182867"/>
            </a:xfrm>
            <a:prstGeom prst="line">
              <a:avLst/>
            </a:prstGeom>
            <a:ln w="12700" cmpd="sng">
              <a:solidFill>
                <a:srgbClr val="002060"/>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345331" y="4685755"/>
              <a:ext cx="0" cy="726210"/>
            </a:xfrm>
            <a:prstGeom prst="line">
              <a:avLst/>
            </a:prstGeom>
            <a:ln w="12700" cmpd="sng">
              <a:solidFill>
                <a:srgbClr val="002060"/>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grpSp>
      <p:grpSp>
        <p:nvGrpSpPr>
          <p:cNvPr id="108" name="Group 107"/>
          <p:cNvGrpSpPr/>
          <p:nvPr/>
        </p:nvGrpSpPr>
        <p:grpSpPr>
          <a:xfrm>
            <a:off x="1161564" y="2366592"/>
            <a:ext cx="2924407" cy="1230610"/>
            <a:chOff x="1161564" y="2366592"/>
            <a:chExt cx="2924407" cy="1230610"/>
          </a:xfrm>
        </p:grpSpPr>
        <p:cxnSp>
          <p:nvCxnSpPr>
            <p:cNvPr id="102" name="Straight Connector 101"/>
            <p:cNvCxnSpPr>
              <a:stCxn id="115" idx="7"/>
              <a:endCxn id="48" idx="2"/>
            </p:cNvCxnSpPr>
            <p:nvPr/>
          </p:nvCxnSpPr>
          <p:spPr>
            <a:xfrm flipV="1">
              <a:off x="1161564" y="2366592"/>
              <a:ext cx="712634" cy="545869"/>
            </a:xfrm>
            <a:prstGeom prst="line">
              <a:avLst/>
            </a:prstGeom>
            <a:ln w="76200" cmpd="sng">
              <a:solidFill>
                <a:srgbClr val="FFC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48" idx="6"/>
              <a:endCxn id="49" idx="2"/>
            </p:cNvCxnSpPr>
            <p:nvPr/>
          </p:nvCxnSpPr>
          <p:spPr>
            <a:xfrm>
              <a:off x="2048823" y="2366592"/>
              <a:ext cx="811041" cy="0"/>
            </a:xfrm>
            <a:prstGeom prst="line">
              <a:avLst/>
            </a:prstGeom>
            <a:ln w="76200" cmpd="sng">
              <a:solidFill>
                <a:srgbClr val="FFC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49" idx="6"/>
            </p:cNvCxnSpPr>
            <p:nvPr/>
          </p:nvCxnSpPr>
          <p:spPr>
            <a:xfrm>
              <a:off x="3034489" y="2366592"/>
              <a:ext cx="1044216" cy="7528"/>
            </a:xfrm>
            <a:prstGeom prst="line">
              <a:avLst/>
            </a:prstGeom>
            <a:ln w="76200" cmpd="sng">
              <a:solidFill>
                <a:srgbClr val="FFC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49" idx="6"/>
            </p:cNvCxnSpPr>
            <p:nvPr/>
          </p:nvCxnSpPr>
          <p:spPr>
            <a:xfrm>
              <a:off x="3034489" y="2366592"/>
              <a:ext cx="1038035" cy="421721"/>
            </a:xfrm>
            <a:prstGeom prst="line">
              <a:avLst/>
            </a:prstGeom>
            <a:ln w="76200" cmpd="sng">
              <a:solidFill>
                <a:srgbClr val="FFC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49" idx="6"/>
            </p:cNvCxnSpPr>
            <p:nvPr/>
          </p:nvCxnSpPr>
          <p:spPr>
            <a:xfrm>
              <a:off x="3034489" y="2366592"/>
              <a:ext cx="1051482" cy="852746"/>
            </a:xfrm>
            <a:prstGeom prst="line">
              <a:avLst/>
            </a:prstGeom>
            <a:ln w="76200" cmpd="sng">
              <a:solidFill>
                <a:srgbClr val="FFC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49" idx="6"/>
            </p:cNvCxnSpPr>
            <p:nvPr/>
          </p:nvCxnSpPr>
          <p:spPr>
            <a:xfrm>
              <a:off x="3034489" y="2366592"/>
              <a:ext cx="1038035" cy="1230610"/>
            </a:xfrm>
            <a:prstGeom prst="line">
              <a:avLst/>
            </a:prstGeom>
            <a:ln w="76200" cmpd="sng">
              <a:solidFill>
                <a:srgbClr val="FFC00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sp>
        <p:nvSpPr>
          <p:cNvPr id="109" name="TextBox 108"/>
          <p:cNvSpPr txBox="1"/>
          <p:nvPr/>
        </p:nvSpPr>
        <p:spPr>
          <a:xfrm>
            <a:off x="5814546" y="3739542"/>
            <a:ext cx="3292889" cy="1077218"/>
          </a:xfrm>
          <a:prstGeom prst="rect">
            <a:avLst/>
          </a:prstGeom>
          <a:solidFill>
            <a:schemeClr val="bg1"/>
          </a:solidFill>
        </p:spPr>
        <p:txBody>
          <a:bodyPr wrap="none" rtlCol="0">
            <a:spAutoFit/>
          </a:bodyPr>
          <a:lstStyle/>
          <a:p>
            <a:r>
              <a:rPr lang="en-US" dirty="0" smtClean="0"/>
              <a:t>This segment (in yellow):</a:t>
            </a:r>
          </a:p>
          <a:p>
            <a:pPr marL="342900" indent="-342900">
              <a:buFont typeface="+mj-lt"/>
              <a:buAutoNum type="arabicPeriod"/>
            </a:pPr>
            <a:r>
              <a:rPr lang="en-US" dirty="0" smtClean="0"/>
              <a:t>contributes 8 to SRC edge</a:t>
            </a:r>
          </a:p>
          <a:p>
            <a:pPr marL="342900" indent="-342900">
              <a:buFont typeface="+mj-lt"/>
              <a:buAutoNum type="arabicPeriod"/>
            </a:pPr>
            <a:r>
              <a:rPr lang="en-US" dirty="0" smtClean="0"/>
              <a:t>contributes 3 to segment edge</a:t>
            </a:r>
          </a:p>
          <a:p>
            <a:pPr marL="342900" indent="-342900">
              <a:buFont typeface="+mj-lt"/>
              <a:buAutoNum type="arabicPeriod"/>
            </a:pPr>
            <a:r>
              <a:rPr lang="en-US" dirty="0" smtClean="0"/>
              <a:t>contributes 0 to via edges</a:t>
            </a:r>
            <a:endParaRPr lang="en-US" dirty="0"/>
          </a:p>
        </p:txBody>
      </p:sp>
      <p:grpSp>
        <p:nvGrpSpPr>
          <p:cNvPr id="138" name="Group 137"/>
          <p:cNvGrpSpPr/>
          <p:nvPr/>
        </p:nvGrpSpPr>
        <p:grpSpPr>
          <a:xfrm>
            <a:off x="1187137" y="2374119"/>
            <a:ext cx="4146863" cy="2522866"/>
            <a:chOff x="1187137" y="2374119"/>
            <a:chExt cx="4146863" cy="2522866"/>
          </a:xfrm>
        </p:grpSpPr>
        <p:cxnSp>
          <p:nvCxnSpPr>
            <p:cNvPr id="121" name="Straight Connector 120"/>
            <p:cNvCxnSpPr/>
            <p:nvPr/>
          </p:nvCxnSpPr>
          <p:spPr>
            <a:xfrm>
              <a:off x="1666825" y="4896985"/>
              <a:ext cx="3667175" cy="0"/>
            </a:xfrm>
            <a:prstGeom prst="line">
              <a:avLst/>
            </a:prstGeom>
            <a:ln w="50800" cmpd="sng">
              <a:solidFill>
                <a:srgbClr val="F8A6C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115" idx="6"/>
              <a:endCxn id="50" idx="1"/>
            </p:cNvCxnSpPr>
            <p:nvPr/>
          </p:nvCxnSpPr>
          <p:spPr>
            <a:xfrm flipV="1">
              <a:off x="1187137" y="2711727"/>
              <a:ext cx="712634" cy="259106"/>
            </a:xfrm>
            <a:prstGeom prst="line">
              <a:avLst/>
            </a:prstGeom>
            <a:ln w="76200" cmpd="sng">
              <a:solidFill>
                <a:srgbClr val="F8A6C3"/>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50" idx="6"/>
              <a:endCxn id="51" idx="2"/>
            </p:cNvCxnSpPr>
            <p:nvPr/>
          </p:nvCxnSpPr>
          <p:spPr>
            <a:xfrm>
              <a:off x="2048823" y="2770099"/>
              <a:ext cx="811041" cy="0"/>
            </a:xfrm>
            <a:prstGeom prst="line">
              <a:avLst/>
            </a:prstGeom>
            <a:ln w="76200" cmpd="sng">
              <a:solidFill>
                <a:srgbClr val="F8A6C3"/>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51" idx="6"/>
            </p:cNvCxnSpPr>
            <p:nvPr/>
          </p:nvCxnSpPr>
          <p:spPr>
            <a:xfrm flipV="1">
              <a:off x="3034489" y="2374119"/>
              <a:ext cx="1051482" cy="395980"/>
            </a:xfrm>
            <a:prstGeom prst="line">
              <a:avLst/>
            </a:prstGeom>
            <a:ln w="76200" cmpd="sng">
              <a:solidFill>
                <a:srgbClr val="F8A6C3"/>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51" idx="6"/>
            </p:cNvCxnSpPr>
            <p:nvPr/>
          </p:nvCxnSpPr>
          <p:spPr>
            <a:xfrm flipV="1">
              <a:off x="3034489" y="2761041"/>
              <a:ext cx="1051482" cy="9058"/>
            </a:xfrm>
            <a:prstGeom prst="line">
              <a:avLst/>
            </a:prstGeom>
            <a:ln w="76200" cmpd="sng">
              <a:solidFill>
                <a:srgbClr val="F8A6C3"/>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51" idx="6"/>
            </p:cNvCxnSpPr>
            <p:nvPr/>
          </p:nvCxnSpPr>
          <p:spPr>
            <a:xfrm>
              <a:off x="3034489" y="2770099"/>
              <a:ext cx="1084592" cy="456766"/>
            </a:xfrm>
            <a:prstGeom prst="line">
              <a:avLst/>
            </a:prstGeom>
            <a:ln w="76200" cmpd="sng">
              <a:solidFill>
                <a:srgbClr val="F8A6C3"/>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51" idx="6"/>
            </p:cNvCxnSpPr>
            <p:nvPr/>
          </p:nvCxnSpPr>
          <p:spPr>
            <a:xfrm>
              <a:off x="3034489" y="2770099"/>
              <a:ext cx="1061291" cy="834630"/>
            </a:xfrm>
            <a:prstGeom prst="line">
              <a:avLst/>
            </a:prstGeom>
            <a:ln w="76200" cmpd="sng">
              <a:solidFill>
                <a:srgbClr val="F8A6C3"/>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sp>
        <p:nvSpPr>
          <p:cNvPr id="139" name="TextBox 138"/>
          <p:cNvSpPr txBox="1"/>
          <p:nvPr/>
        </p:nvSpPr>
        <p:spPr>
          <a:xfrm>
            <a:off x="5766186" y="3740970"/>
            <a:ext cx="3292889" cy="1077218"/>
          </a:xfrm>
          <a:prstGeom prst="rect">
            <a:avLst/>
          </a:prstGeom>
          <a:solidFill>
            <a:schemeClr val="bg1"/>
          </a:solidFill>
        </p:spPr>
        <p:txBody>
          <a:bodyPr wrap="none" rtlCol="0">
            <a:spAutoFit/>
          </a:bodyPr>
          <a:lstStyle/>
          <a:p>
            <a:r>
              <a:rPr lang="en-US" dirty="0" smtClean="0"/>
              <a:t>This segment (in pink):</a:t>
            </a:r>
          </a:p>
          <a:p>
            <a:pPr marL="342900" indent="-342900">
              <a:buFont typeface="+mj-lt"/>
              <a:buAutoNum type="arabicPeriod"/>
            </a:pPr>
            <a:r>
              <a:rPr lang="en-US" dirty="0" smtClean="0"/>
              <a:t>contributes 0 to SRC edge</a:t>
            </a:r>
          </a:p>
          <a:p>
            <a:pPr marL="342900" indent="-342900">
              <a:buFont typeface="+mj-lt"/>
              <a:buAutoNum type="arabicPeriod"/>
            </a:pPr>
            <a:r>
              <a:rPr lang="en-US" dirty="0" smtClean="0"/>
              <a:t>contributes 0 to segment edge</a:t>
            </a:r>
          </a:p>
          <a:p>
            <a:pPr marL="342900" indent="-342900">
              <a:buFont typeface="+mj-lt"/>
              <a:buAutoNum type="arabicPeriod"/>
            </a:pPr>
            <a:r>
              <a:rPr lang="en-US" dirty="0" smtClean="0"/>
              <a:t>contributes 4 to via edges</a:t>
            </a:r>
            <a:endParaRPr lang="en-US" dirty="0"/>
          </a:p>
        </p:txBody>
      </p:sp>
      <p:grpSp>
        <p:nvGrpSpPr>
          <p:cNvPr id="142" name="Group 141"/>
          <p:cNvGrpSpPr/>
          <p:nvPr/>
        </p:nvGrpSpPr>
        <p:grpSpPr>
          <a:xfrm>
            <a:off x="1161564" y="2344906"/>
            <a:ext cx="4161467" cy="2732058"/>
            <a:chOff x="1172533" y="2164927"/>
            <a:chExt cx="4161467" cy="2732058"/>
          </a:xfrm>
        </p:grpSpPr>
        <p:cxnSp>
          <p:nvCxnSpPr>
            <p:cNvPr id="143" name="Straight Connector 142"/>
            <p:cNvCxnSpPr/>
            <p:nvPr/>
          </p:nvCxnSpPr>
          <p:spPr>
            <a:xfrm>
              <a:off x="1666825" y="4896985"/>
              <a:ext cx="3667175" cy="0"/>
            </a:xfrm>
            <a:prstGeom prst="line">
              <a:avLst/>
            </a:prstGeom>
            <a:ln w="50800" cmpd="sng">
              <a:solidFill>
                <a:srgbClr val="A4E2FF"/>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15" idx="5"/>
              <a:endCxn id="52" idx="3"/>
            </p:cNvCxnSpPr>
            <p:nvPr/>
          </p:nvCxnSpPr>
          <p:spPr>
            <a:xfrm>
              <a:off x="1172533" y="2849226"/>
              <a:ext cx="718579" cy="205265"/>
            </a:xfrm>
            <a:prstGeom prst="line">
              <a:avLst/>
            </a:prstGeom>
            <a:ln w="76200" cmpd="sng">
              <a:solidFill>
                <a:srgbClr val="A4E2FF"/>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52" idx="6"/>
              <a:endCxn id="53" idx="2"/>
            </p:cNvCxnSpPr>
            <p:nvPr/>
          </p:nvCxnSpPr>
          <p:spPr>
            <a:xfrm>
              <a:off x="2040164" y="2996119"/>
              <a:ext cx="811041" cy="0"/>
            </a:xfrm>
            <a:prstGeom prst="line">
              <a:avLst/>
            </a:prstGeom>
            <a:ln w="76200" cmpd="sng">
              <a:solidFill>
                <a:srgbClr val="A4E2FF"/>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53" idx="6"/>
            </p:cNvCxnSpPr>
            <p:nvPr/>
          </p:nvCxnSpPr>
          <p:spPr>
            <a:xfrm flipV="1">
              <a:off x="3025830" y="2164927"/>
              <a:ext cx="1089578" cy="831192"/>
            </a:xfrm>
            <a:prstGeom prst="line">
              <a:avLst/>
            </a:prstGeom>
            <a:ln w="76200" cmpd="sng">
              <a:solidFill>
                <a:srgbClr val="A4E2FF"/>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53" idx="6"/>
            </p:cNvCxnSpPr>
            <p:nvPr/>
          </p:nvCxnSpPr>
          <p:spPr>
            <a:xfrm flipV="1">
              <a:off x="3025830" y="2562570"/>
              <a:ext cx="1093251" cy="433549"/>
            </a:xfrm>
            <a:prstGeom prst="line">
              <a:avLst/>
            </a:prstGeom>
            <a:ln w="76200" cmpd="sng">
              <a:solidFill>
                <a:srgbClr val="A4E2FF"/>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53" idx="6"/>
            </p:cNvCxnSpPr>
            <p:nvPr/>
          </p:nvCxnSpPr>
          <p:spPr>
            <a:xfrm>
              <a:off x="3025830" y="2996119"/>
              <a:ext cx="1130262" cy="48068"/>
            </a:xfrm>
            <a:prstGeom prst="line">
              <a:avLst/>
            </a:prstGeom>
            <a:ln w="76200" cmpd="sng">
              <a:solidFill>
                <a:srgbClr val="A4E2FF"/>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53" idx="6"/>
            </p:cNvCxnSpPr>
            <p:nvPr/>
          </p:nvCxnSpPr>
          <p:spPr>
            <a:xfrm>
              <a:off x="3025830" y="2996119"/>
              <a:ext cx="1123848" cy="450979"/>
            </a:xfrm>
            <a:prstGeom prst="line">
              <a:avLst/>
            </a:prstGeom>
            <a:ln w="76200" cmpd="sng">
              <a:solidFill>
                <a:srgbClr val="A4E2FF"/>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sp>
        <p:nvSpPr>
          <p:cNvPr id="162" name="TextBox 161"/>
          <p:cNvSpPr txBox="1"/>
          <p:nvPr/>
        </p:nvSpPr>
        <p:spPr>
          <a:xfrm>
            <a:off x="5776221" y="3702463"/>
            <a:ext cx="3292889" cy="1077218"/>
          </a:xfrm>
          <a:prstGeom prst="rect">
            <a:avLst/>
          </a:prstGeom>
          <a:solidFill>
            <a:schemeClr val="bg1"/>
          </a:solidFill>
        </p:spPr>
        <p:txBody>
          <a:bodyPr wrap="none" rtlCol="0">
            <a:spAutoFit/>
          </a:bodyPr>
          <a:lstStyle/>
          <a:p>
            <a:r>
              <a:rPr lang="en-US" dirty="0" smtClean="0"/>
              <a:t>This segment (in light blue):</a:t>
            </a:r>
          </a:p>
          <a:p>
            <a:pPr marL="342900" indent="-342900">
              <a:buFont typeface="+mj-lt"/>
              <a:buAutoNum type="arabicPeriod"/>
            </a:pPr>
            <a:r>
              <a:rPr lang="en-US" dirty="0" smtClean="0"/>
              <a:t>contributes 0 to SRC edge</a:t>
            </a:r>
          </a:p>
          <a:p>
            <a:pPr marL="342900" indent="-342900">
              <a:buFont typeface="+mj-lt"/>
              <a:buAutoNum type="arabicPeriod"/>
            </a:pPr>
            <a:r>
              <a:rPr lang="en-US" dirty="0" smtClean="0"/>
              <a:t>contributes 0 to segment edge</a:t>
            </a:r>
          </a:p>
          <a:p>
            <a:pPr marL="342900" indent="-342900">
              <a:buFont typeface="+mj-lt"/>
              <a:buAutoNum type="arabicPeriod"/>
            </a:pPr>
            <a:r>
              <a:rPr lang="en-US" dirty="0" smtClean="0"/>
              <a:t>contributes 0 to via edges</a:t>
            </a:r>
            <a:endParaRPr lang="en-US" dirty="0"/>
          </a:p>
        </p:txBody>
      </p:sp>
    </p:spTree>
    <p:extLst>
      <p:ext uri="{BB962C8B-B14F-4D97-AF65-F5344CB8AC3E}">
        <p14:creationId xmlns:p14="http://schemas.microsoft.com/office/powerpoint/2010/main" val="4462954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wipe(left)">
                                      <p:cBhvr>
                                        <p:cTn id="13" dur="500"/>
                                        <p:tgtEl>
                                          <p:spTgt spid="10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9"/>
                                        </p:tgtEl>
                                        <p:attrNameLst>
                                          <p:attrName>style.visibility</p:attrName>
                                        </p:attrNameLst>
                                      </p:cBhvr>
                                      <p:to>
                                        <p:strVal val="visible"/>
                                      </p:to>
                                    </p:set>
                                    <p:anim calcmode="lin" valueType="num">
                                      <p:cBhvr additive="base">
                                        <p:cTn id="18" dur="500" fill="hold"/>
                                        <p:tgtEl>
                                          <p:spTgt spid="109"/>
                                        </p:tgtEl>
                                        <p:attrNameLst>
                                          <p:attrName>ppt_x</p:attrName>
                                        </p:attrNameLst>
                                      </p:cBhvr>
                                      <p:tavLst>
                                        <p:tav tm="0">
                                          <p:val>
                                            <p:strVal val="#ppt_x"/>
                                          </p:val>
                                        </p:tav>
                                        <p:tav tm="100000">
                                          <p:val>
                                            <p:strVal val="#ppt_x"/>
                                          </p:val>
                                        </p:tav>
                                      </p:tavLst>
                                    </p:anim>
                                    <p:anim calcmode="lin" valueType="num">
                                      <p:cBhvr additive="base">
                                        <p:cTn id="19"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wipe(left)">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9"/>
                                        </p:tgtEl>
                                        <p:attrNameLst>
                                          <p:attrName>style.visibility</p:attrName>
                                        </p:attrNameLst>
                                      </p:cBhvr>
                                      <p:to>
                                        <p:strVal val="visible"/>
                                      </p:to>
                                    </p:set>
                                    <p:anim calcmode="lin" valueType="num">
                                      <p:cBhvr additive="base">
                                        <p:cTn id="29" dur="500" fill="hold"/>
                                        <p:tgtEl>
                                          <p:spTgt spid="139"/>
                                        </p:tgtEl>
                                        <p:attrNameLst>
                                          <p:attrName>ppt_x</p:attrName>
                                        </p:attrNameLst>
                                      </p:cBhvr>
                                      <p:tavLst>
                                        <p:tav tm="0">
                                          <p:val>
                                            <p:strVal val="#ppt_x"/>
                                          </p:val>
                                        </p:tav>
                                        <p:tav tm="100000">
                                          <p:val>
                                            <p:strVal val="#ppt_x"/>
                                          </p:val>
                                        </p:tav>
                                      </p:tavLst>
                                    </p:anim>
                                    <p:anim calcmode="lin" valueType="num">
                                      <p:cBhvr additive="base">
                                        <p:cTn id="30"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2"/>
                                        </p:tgtEl>
                                        <p:attrNameLst>
                                          <p:attrName>style.visibility</p:attrName>
                                        </p:attrNameLst>
                                      </p:cBhvr>
                                      <p:to>
                                        <p:strVal val="visible"/>
                                      </p:to>
                                    </p:set>
                                    <p:animEffect transition="in" filter="wipe(left)">
                                      <p:cBhvr>
                                        <p:cTn id="35" dur="500"/>
                                        <p:tgtEl>
                                          <p:spTgt spid="14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62"/>
                                        </p:tgtEl>
                                        <p:attrNameLst>
                                          <p:attrName>style.visibility</p:attrName>
                                        </p:attrNameLst>
                                      </p:cBhvr>
                                      <p:to>
                                        <p:strVal val="visible"/>
                                      </p:to>
                                    </p:set>
                                    <p:anim calcmode="lin" valueType="num">
                                      <p:cBhvr additive="base">
                                        <p:cTn id="40" dur="500" fill="hold"/>
                                        <p:tgtEl>
                                          <p:spTgt spid="162"/>
                                        </p:tgtEl>
                                        <p:attrNameLst>
                                          <p:attrName>ppt_x</p:attrName>
                                        </p:attrNameLst>
                                      </p:cBhvr>
                                      <p:tavLst>
                                        <p:tav tm="0">
                                          <p:val>
                                            <p:strVal val="#ppt_x"/>
                                          </p:val>
                                        </p:tav>
                                        <p:tav tm="100000">
                                          <p:val>
                                            <p:strVal val="#ppt_x"/>
                                          </p:val>
                                        </p:tav>
                                      </p:tavLst>
                                    </p:anim>
                                    <p:anim calcmode="lin" valueType="num">
                                      <p:cBhvr additive="base">
                                        <p:cTn id="41"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39" grpId="0" animBg="1"/>
      <p:bldP spid="1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610600" cy="990600"/>
          </a:xfrm>
        </p:spPr>
        <p:txBody>
          <a:bodyPr/>
          <a:lstStyle/>
          <a:p>
            <a:r>
              <a:rPr lang="en-US" dirty="0" smtClean="0"/>
              <a:t>Evaluation Platform and Benchmarks</a:t>
            </a:r>
            <a:endParaRPr dirty="0"/>
          </a:p>
        </p:txBody>
      </p:sp>
      <p:sp>
        <p:nvSpPr>
          <p:cNvPr id="3" name="Content Placeholder 2"/>
          <p:cNvSpPr>
            <a:spLocks noGrp="1"/>
          </p:cNvSpPr>
          <p:nvPr>
            <p:ph idx="1"/>
          </p:nvPr>
        </p:nvSpPr>
        <p:spPr>
          <a:xfrm>
            <a:off x="533400" y="990600"/>
            <a:ext cx="8382000" cy="1905000"/>
          </a:xfrm>
        </p:spPr>
        <p:txBody>
          <a:bodyPr/>
          <a:lstStyle/>
          <a:p>
            <a:r>
              <a:rPr lang="en-US" dirty="0" smtClean="0"/>
              <a:t>Built a platform using Olympus tool of Mentor Graphics</a:t>
            </a:r>
          </a:p>
          <a:p>
            <a:r>
              <a:rPr lang="en-US" dirty="0" smtClean="0"/>
              <a:t>Wrote </a:t>
            </a:r>
            <a:r>
              <a:rPr lang="en-US" dirty="0" err="1" smtClean="0"/>
              <a:t>Tcl</a:t>
            </a:r>
            <a:r>
              <a:rPr lang="en-US" dirty="0" smtClean="0"/>
              <a:t> scripts to connect our C++ code with Olympus</a:t>
            </a:r>
          </a:p>
          <a:p>
            <a:r>
              <a:rPr lang="en-US" dirty="0" smtClean="0"/>
              <a:t>Measured </a:t>
            </a:r>
            <a:r>
              <a:rPr lang="en-US" dirty="0" smtClean="0"/>
              <a:t>metrics reflecting prediction accuracy of local congestion inside the g-cells for </a:t>
            </a:r>
            <a:r>
              <a:rPr lang="en-US" dirty="0" smtClean="0"/>
              <a:t>different approaches with respect to Olympus-DR as reference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150006"/>
            <a:ext cx="7086600" cy="3631794"/>
          </a:xfrm>
          <a:prstGeom prst="rect">
            <a:avLst/>
          </a:prstGeom>
        </p:spPr>
      </p:pic>
    </p:spTree>
    <p:extLst>
      <p:ext uri="{BB962C8B-B14F-4D97-AF65-F5344CB8AC3E}">
        <p14:creationId xmlns:p14="http://schemas.microsoft.com/office/powerpoint/2010/main" val="971657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Other Techniques</a:t>
            </a:r>
            <a:endParaRPr dirty="0"/>
          </a:p>
        </p:txBody>
      </p:sp>
      <p:sp>
        <p:nvSpPr>
          <p:cNvPr id="3" name="Content Placeholder 2"/>
          <p:cNvSpPr>
            <a:spLocks noGrp="1"/>
          </p:cNvSpPr>
          <p:nvPr>
            <p:ph idx="1"/>
          </p:nvPr>
        </p:nvSpPr>
        <p:spPr>
          <a:xfrm>
            <a:off x="533400" y="990600"/>
            <a:ext cx="8382000" cy="4876800"/>
          </a:xfrm>
        </p:spPr>
        <p:txBody>
          <a:bodyPr/>
          <a:lstStyle/>
          <a:p>
            <a:r>
              <a:rPr lang="en-US" dirty="0" smtClean="0"/>
              <a:t>Implemented the following assignment techniques</a:t>
            </a:r>
          </a:p>
          <a:p>
            <a:pPr lvl="1"/>
            <a:r>
              <a:rPr lang="en-US" dirty="0" smtClean="0"/>
              <a:t>RR [1]</a:t>
            </a:r>
          </a:p>
          <a:p>
            <a:pPr lvl="2"/>
            <a:r>
              <a:rPr lang="en-US" dirty="0" smtClean="0"/>
              <a:t>Performs track assignment on panel-by-panel basis by reducing number of overlapped segments</a:t>
            </a:r>
          </a:p>
          <a:p>
            <a:pPr lvl="1"/>
            <a:r>
              <a:rPr lang="en-US" dirty="0" smtClean="0"/>
              <a:t>NTA [2]</a:t>
            </a:r>
          </a:p>
          <a:p>
            <a:pPr lvl="2"/>
            <a:r>
              <a:rPr lang="en-US" dirty="0" smtClean="0"/>
              <a:t>Extension of RR which further reduces overlap by reassigning segments to tracks of each panel using rip-up and reroute strategy</a:t>
            </a:r>
          </a:p>
          <a:p>
            <a:pPr lvl="2"/>
            <a:r>
              <a:rPr lang="en-US" dirty="0" smtClean="0"/>
              <a:t>Minimizes track overlap assuming all </a:t>
            </a:r>
            <a:r>
              <a:rPr lang="en-US" dirty="0" err="1" smtClean="0"/>
              <a:t>vias</a:t>
            </a:r>
            <a:r>
              <a:rPr lang="en-US" dirty="0" smtClean="0"/>
              <a:t> are at the center of g-cells</a:t>
            </a:r>
          </a:p>
          <a:p>
            <a:pPr lvl="1"/>
            <a:r>
              <a:rPr lang="en-US" dirty="0" smtClean="0"/>
              <a:t>Two variations of our framework were implemented:</a:t>
            </a:r>
          </a:p>
          <a:p>
            <a:pPr marL="1257300" lvl="2" indent="-342900">
              <a:buFont typeface="+mj-lt"/>
              <a:buAutoNum type="arabicPeriod"/>
            </a:pPr>
            <a:r>
              <a:rPr lang="en-US" dirty="0" err="1" smtClean="0"/>
              <a:t>TraPL</a:t>
            </a:r>
            <a:r>
              <a:rPr lang="en-US" dirty="0" smtClean="0"/>
              <a:t>: Track Planning </a:t>
            </a:r>
            <a:r>
              <a:rPr lang="en-US" dirty="0"/>
              <a:t>of L</a:t>
            </a:r>
            <a:r>
              <a:rPr lang="en-US" dirty="0" smtClean="0"/>
              <a:t>ocal </a:t>
            </a:r>
            <a:r>
              <a:rPr lang="en-US" dirty="0"/>
              <a:t>congestion for global </a:t>
            </a:r>
            <a:r>
              <a:rPr lang="en-US" dirty="0" smtClean="0"/>
              <a:t>routing: </a:t>
            </a:r>
          </a:p>
          <a:p>
            <a:pPr marL="1257300" lvl="2" indent="-342900">
              <a:buFont typeface="+mj-lt"/>
              <a:buAutoNum type="arabicPeriod"/>
            </a:pPr>
            <a:r>
              <a:rPr lang="en-US" dirty="0" err="1" smtClean="0"/>
              <a:t>ViA</a:t>
            </a:r>
            <a:r>
              <a:rPr lang="en-US" dirty="0" smtClean="0"/>
              <a:t>: Via Analyzer </a:t>
            </a:r>
          </a:p>
          <a:p>
            <a:pPr lvl="2"/>
            <a:endParaRPr lang="en-US" dirty="0" smtClean="0"/>
          </a:p>
        </p:txBody>
      </p:sp>
      <p:sp>
        <p:nvSpPr>
          <p:cNvPr id="6" name="TextBox 5"/>
          <p:cNvSpPr txBox="1"/>
          <p:nvPr/>
        </p:nvSpPr>
        <p:spPr>
          <a:xfrm>
            <a:off x="533400" y="6172200"/>
            <a:ext cx="8264236" cy="461665"/>
          </a:xfrm>
          <a:prstGeom prst="rect">
            <a:avLst/>
          </a:prstGeom>
          <a:noFill/>
        </p:spPr>
        <p:txBody>
          <a:bodyPr wrap="square" rtlCol="0">
            <a:spAutoFit/>
          </a:bodyPr>
          <a:lstStyle/>
          <a:p>
            <a:pPr marL="342900" indent="-342900">
              <a:buFont typeface="+mj-lt"/>
              <a:buAutoNum type="arabicPeriod"/>
            </a:pPr>
            <a:r>
              <a:rPr lang="en-US" sz="1200" dirty="0" smtClean="0"/>
              <a:t>Y. Zhang </a:t>
            </a:r>
            <a:r>
              <a:rPr lang="en-US" sz="1200" i="1" dirty="0"/>
              <a:t>et al</a:t>
            </a:r>
            <a:r>
              <a:rPr lang="en-US" sz="1200" dirty="0"/>
              <a:t>.</a:t>
            </a:r>
            <a:r>
              <a:rPr lang="en-US" sz="1200" dirty="0" smtClean="0"/>
              <a:t> “</a:t>
            </a:r>
            <a:r>
              <a:rPr lang="en-US" sz="1200" dirty="0" err="1" smtClean="0"/>
              <a:t>RegularRoute</a:t>
            </a:r>
            <a:r>
              <a:rPr lang="en-US" sz="1200" dirty="0"/>
              <a:t>: An efficient detailed router applying </a:t>
            </a:r>
            <a:r>
              <a:rPr lang="en-US" sz="1200" dirty="0" smtClean="0"/>
              <a:t>regular routing patterns”, </a:t>
            </a:r>
            <a:r>
              <a:rPr lang="en-US" sz="1200" i="1" dirty="0" smtClean="0"/>
              <a:t>TVLSI</a:t>
            </a:r>
            <a:r>
              <a:rPr lang="en-US" sz="1200" dirty="0" smtClean="0"/>
              <a:t> </a:t>
            </a:r>
            <a:r>
              <a:rPr lang="en-US" sz="1200" dirty="0" smtClean="0"/>
              <a:t>2013</a:t>
            </a:r>
            <a:r>
              <a:rPr lang="is-IS" sz="1200" dirty="0" smtClean="0"/>
              <a:t>.</a:t>
            </a:r>
          </a:p>
          <a:p>
            <a:pPr marL="342900" indent="-342900">
              <a:buFont typeface="+mj-lt"/>
              <a:buAutoNum type="arabicPeriod"/>
            </a:pPr>
            <a:r>
              <a:rPr lang="en-US" sz="1200" dirty="0" smtClean="0"/>
              <a:t>M. Wong</a:t>
            </a:r>
            <a:r>
              <a:rPr lang="en-US" sz="1200" dirty="0"/>
              <a:t> </a:t>
            </a:r>
            <a:r>
              <a:rPr lang="en-US" sz="1200" i="1" dirty="0"/>
              <a:t>et al</a:t>
            </a:r>
            <a:r>
              <a:rPr lang="en-US" sz="1200" dirty="0" smtClean="0"/>
              <a:t>. “Negotiation-based </a:t>
            </a:r>
            <a:r>
              <a:rPr lang="en-US" sz="1200" dirty="0"/>
              <a:t>track </a:t>
            </a:r>
            <a:r>
              <a:rPr lang="en-US" sz="1200" dirty="0" smtClean="0"/>
              <a:t>assignment considering </a:t>
            </a:r>
            <a:r>
              <a:rPr lang="en-US" sz="1200" dirty="0"/>
              <a:t>local </a:t>
            </a:r>
            <a:r>
              <a:rPr lang="en-US" sz="1200" dirty="0" smtClean="0"/>
              <a:t>nets”, </a:t>
            </a:r>
            <a:r>
              <a:rPr lang="en-US" sz="1200" i="1" dirty="0" smtClean="0"/>
              <a:t>ASPDAC</a:t>
            </a:r>
            <a:r>
              <a:rPr lang="en-US" sz="1200" dirty="0" smtClean="0"/>
              <a:t> </a:t>
            </a:r>
            <a:r>
              <a:rPr lang="en-US" sz="1200" dirty="0" smtClean="0"/>
              <a:t>2016</a:t>
            </a:r>
          </a:p>
        </p:txBody>
      </p:sp>
    </p:spTree>
    <p:extLst>
      <p:ext uri="{BB962C8B-B14F-4D97-AF65-F5344CB8AC3E}">
        <p14:creationId xmlns:p14="http://schemas.microsoft.com/office/powerpoint/2010/main" val="11688186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Measured Metrics</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990600"/>
                <a:ext cx="5638800" cy="4876800"/>
              </a:xfrm>
            </p:spPr>
            <p:txBody>
              <a:bodyPr/>
              <a:lstStyle/>
              <a:p>
                <a:r>
                  <a:rPr lang="en-US" dirty="0" smtClean="0"/>
                  <a:t>Measured the following metrics for each g-cell:</a:t>
                </a:r>
              </a:p>
              <a:p>
                <a:pPr lvl="1"/>
                <a:r>
                  <a:rPr lang="en-US" dirty="0" smtClean="0"/>
                  <a:t>Total track utilization </a:t>
                </a:r>
                <a:r>
                  <a:rPr lang="en-US" dirty="0" smtClean="0">
                    <a:latin typeface="Courier" charset="0"/>
                    <a:ea typeface="Courier" charset="0"/>
                    <a:cs typeface="Courier" charset="0"/>
                  </a:rPr>
                  <a:t>TrU</a:t>
                </a:r>
                <a:r>
                  <a:rPr lang="en-US" baseline="-25000" dirty="0" smtClean="0">
                    <a:latin typeface="Courier" charset="0"/>
                    <a:ea typeface="Courier" charset="0"/>
                    <a:cs typeface="Courier" charset="0"/>
                  </a:rPr>
                  <a:t>g</a:t>
                </a:r>
                <a:endParaRPr lang="en-US" dirty="0">
                  <a:ea typeface="Courier" charset="0"/>
                </a:endParaRPr>
              </a:p>
              <a:p>
                <a:pPr lvl="2"/>
                <a14:m>
                  <m:oMath xmlns="" xmlns:m="http://schemas.openxmlformats.org/officeDocument/2006/math">
                    <m:r>
                      <a:rPr lang="en-US" i="1">
                        <a:latin typeface="Cambria Math" charset="0"/>
                      </a:rPr>
                      <m:t>𝑇𝑟</m:t>
                    </m:r>
                    <m:sSub>
                      <m:sSubPr>
                        <m:ctrlPr>
                          <a:rPr lang="en-US" i="1">
                            <a:latin typeface="Cambria Math" charset="0"/>
                          </a:rPr>
                        </m:ctrlPr>
                      </m:sSubPr>
                      <m:e>
                        <m:r>
                          <a:rPr lang="en-US" i="1">
                            <a:latin typeface="Cambria Math" charset="0"/>
                          </a:rPr>
                          <m:t>𝑈</m:t>
                        </m:r>
                      </m:e>
                      <m:sub>
                        <m:r>
                          <a:rPr lang="en-US" i="1">
                            <a:latin typeface="Cambria Math" charset="0"/>
                          </a:rPr>
                          <m:t>𝑔</m:t>
                        </m:r>
                      </m:sub>
                    </m:sSub>
                    <m:r>
                      <a:rPr lang="en-US" i="1">
                        <a:latin typeface="Cambria Math" charset="0"/>
                      </a:rPr>
                      <m:t>=</m:t>
                    </m:r>
                    <m:nary>
                      <m:naryPr>
                        <m:chr m:val="∑"/>
                        <m:supHide m:val="on"/>
                        <m:ctrlPr>
                          <a:rPr lang="en-US" i="1">
                            <a:latin typeface="Cambria Math" charset="0"/>
                          </a:rPr>
                        </m:ctrlPr>
                      </m:naryPr>
                      <m:sub>
                        <m:r>
                          <a:rPr lang="en-US" i="1">
                            <a:latin typeface="Cambria Math" charset="0"/>
                          </a:rPr>
                          <m:t>∀</m:t>
                        </m:r>
                        <m:r>
                          <a:rPr lang="en-US" i="1">
                            <a:latin typeface="Cambria Math" charset="0"/>
                          </a:rPr>
                          <m:t>𝑡𝑟𝑎𝑐𝑘</m:t>
                        </m:r>
                        <m:r>
                          <a:rPr lang="en-US" i="1">
                            <a:latin typeface="Cambria Math" charset="0"/>
                          </a:rPr>
                          <m:t> </m:t>
                        </m:r>
                        <m:r>
                          <a:rPr lang="en-US" i="1">
                            <a:latin typeface="Cambria Math" charset="0"/>
                          </a:rPr>
                          <m:t>𝑡</m:t>
                        </m:r>
                        <m:r>
                          <a:rPr lang="en-US" i="1">
                            <a:latin typeface="Cambria Math" charset="0"/>
                          </a:rPr>
                          <m:t> </m:t>
                        </m:r>
                        <m:r>
                          <a:rPr lang="en-US" i="1">
                            <a:latin typeface="Cambria Math" charset="0"/>
                          </a:rPr>
                          <m:t>𝑖𝑛</m:t>
                        </m:r>
                        <m:r>
                          <a:rPr lang="en-US" i="1">
                            <a:latin typeface="Cambria Math" charset="0"/>
                          </a:rPr>
                          <m:t> </m:t>
                        </m:r>
                        <m:r>
                          <a:rPr lang="en-US" i="1">
                            <a:latin typeface="Cambria Math" charset="0"/>
                          </a:rPr>
                          <m:t>𝑔</m:t>
                        </m:r>
                      </m:sub>
                      <m:sup/>
                      <m:e>
                        <m:sSub>
                          <m:sSubPr>
                            <m:ctrlPr>
                              <a:rPr lang="en-US" i="1">
                                <a:latin typeface="Cambria Math" charset="0"/>
                              </a:rPr>
                            </m:ctrlPr>
                          </m:sSubPr>
                          <m:e>
                            <m:r>
                              <a:rPr lang="en-US" i="1">
                                <a:latin typeface="Cambria Math" charset="0"/>
                              </a:rPr>
                              <m:t>𝑢</m:t>
                            </m:r>
                          </m:e>
                          <m:sub>
                            <m:r>
                              <a:rPr lang="en-US" i="1">
                                <a:latin typeface="Cambria Math" charset="0"/>
                              </a:rPr>
                              <m:t>𝑡𝑔</m:t>
                            </m:r>
                          </m:sub>
                        </m:sSub>
                      </m:e>
                    </m:nary>
                  </m:oMath>
                </a14:m>
                <a:endParaRPr lang="en-US" dirty="0" smtClean="0"/>
              </a:p>
              <a:p>
                <a:pPr lvl="1"/>
                <a:r>
                  <a:rPr lang="en-US" dirty="0" smtClean="0"/>
                  <a:t>Total track overlap </a:t>
                </a:r>
                <a:r>
                  <a:rPr lang="en-US" dirty="0" smtClean="0">
                    <a:latin typeface="Courier" charset="0"/>
                    <a:ea typeface="Courier" charset="0"/>
                    <a:cs typeface="Courier" charset="0"/>
                  </a:rPr>
                  <a:t>TrOV</a:t>
                </a:r>
                <a:r>
                  <a:rPr lang="en-US" baseline="-25000" dirty="0" smtClean="0">
                    <a:latin typeface="Courier" charset="0"/>
                    <a:ea typeface="Courier" charset="0"/>
                    <a:cs typeface="Courier" charset="0"/>
                  </a:rPr>
                  <a:t>g</a:t>
                </a:r>
                <a:endParaRPr lang="en-US" dirty="0" smtClean="0"/>
              </a:p>
              <a:p>
                <a:pPr lvl="2"/>
                <a14:m>
                  <m:oMath xmlns="" xmlns:m="http://schemas.openxmlformats.org/officeDocument/2006/math">
                    <m:r>
                      <a:rPr lang="mr-IN" i="1">
                        <a:latin typeface="Cambria Math" charset="0"/>
                      </a:rPr>
                      <m:t>𝑇𝑟𝑂</m:t>
                    </m:r>
                    <m:sSub>
                      <m:sSubPr>
                        <m:ctrlPr>
                          <a:rPr lang="mr-IN" i="1">
                            <a:latin typeface="Cambria Math" charset="0"/>
                          </a:rPr>
                        </m:ctrlPr>
                      </m:sSubPr>
                      <m:e>
                        <m:r>
                          <a:rPr lang="mr-IN" i="1">
                            <a:latin typeface="Cambria Math" charset="0"/>
                          </a:rPr>
                          <m:t>𝑉</m:t>
                        </m:r>
                      </m:e>
                      <m:sub>
                        <m:r>
                          <a:rPr lang="mr-IN" i="1">
                            <a:latin typeface="Cambria Math" charset="0"/>
                          </a:rPr>
                          <m:t>𝑔</m:t>
                        </m:r>
                      </m:sub>
                    </m:sSub>
                    <m:r>
                      <a:rPr lang="mr-IN" i="1">
                        <a:latin typeface="Cambria Math" charset="0"/>
                      </a:rPr>
                      <m:t>=</m:t>
                    </m:r>
                    <m:nary>
                      <m:naryPr>
                        <m:chr m:val="∑"/>
                        <m:supHide m:val="on"/>
                        <m:ctrlPr>
                          <a:rPr lang="mr-IN" i="1">
                            <a:latin typeface="Cambria Math" charset="0"/>
                          </a:rPr>
                        </m:ctrlPr>
                      </m:naryPr>
                      <m:sub>
                        <m:r>
                          <a:rPr lang="mr-IN" i="1">
                            <a:latin typeface="Cambria Math" charset="0"/>
                          </a:rPr>
                          <m:t>∀</m:t>
                        </m:r>
                        <m:r>
                          <a:rPr lang="mr-IN" i="1">
                            <a:latin typeface="Cambria Math" charset="0"/>
                          </a:rPr>
                          <m:t>𝑡𝑟𝑎𝑐𝑘</m:t>
                        </m:r>
                        <m:r>
                          <a:rPr lang="mr-IN" i="1">
                            <a:latin typeface="Cambria Math" charset="0"/>
                          </a:rPr>
                          <m:t> </m:t>
                        </m:r>
                        <m:r>
                          <a:rPr lang="mr-IN" i="1">
                            <a:latin typeface="Cambria Math" charset="0"/>
                          </a:rPr>
                          <m:t>𝑡</m:t>
                        </m:r>
                        <m:r>
                          <a:rPr lang="mr-IN" i="1">
                            <a:latin typeface="Cambria Math" charset="0"/>
                          </a:rPr>
                          <m:t> </m:t>
                        </m:r>
                        <m:r>
                          <a:rPr lang="mr-IN" i="1">
                            <a:latin typeface="Cambria Math" charset="0"/>
                          </a:rPr>
                          <m:t>𝑖𝑛</m:t>
                        </m:r>
                        <m:r>
                          <a:rPr lang="mr-IN" i="1">
                            <a:latin typeface="Cambria Math" charset="0"/>
                          </a:rPr>
                          <m:t> </m:t>
                        </m:r>
                        <m:r>
                          <a:rPr lang="mr-IN" i="1">
                            <a:latin typeface="Cambria Math" charset="0"/>
                          </a:rPr>
                          <m:t>𝑔</m:t>
                        </m:r>
                      </m:sub>
                      <m:sup/>
                      <m:e>
                        <m:func>
                          <m:funcPr>
                            <m:ctrlPr>
                              <a:rPr lang="mr-IN" i="1">
                                <a:latin typeface="Cambria Math" charset="0"/>
                              </a:rPr>
                            </m:ctrlPr>
                          </m:funcPr>
                          <m:fName>
                            <m:r>
                              <m:rPr>
                                <m:sty m:val="p"/>
                              </m:rPr>
                              <a:rPr lang="mr-IN">
                                <a:latin typeface="Cambria Math" charset="0"/>
                              </a:rPr>
                              <m:t>max</m:t>
                            </m:r>
                          </m:fName>
                          <m:e>
                            <m:d>
                              <m:dPr>
                                <m:ctrlPr>
                                  <a:rPr lang="mr-IN" i="1">
                                    <a:latin typeface="Cambria Math" charset="0"/>
                                  </a:rPr>
                                </m:ctrlPr>
                              </m:dPr>
                              <m:e>
                                <m:sSub>
                                  <m:sSubPr>
                                    <m:ctrlPr>
                                      <a:rPr lang="mr-IN" i="1">
                                        <a:latin typeface="Cambria Math" charset="0"/>
                                      </a:rPr>
                                    </m:ctrlPr>
                                  </m:sSubPr>
                                  <m:e>
                                    <m:r>
                                      <a:rPr lang="mr-IN" i="1">
                                        <a:latin typeface="Cambria Math" charset="0"/>
                                      </a:rPr>
                                      <m:t>𝑢</m:t>
                                    </m:r>
                                  </m:e>
                                  <m:sub>
                                    <m:r>
                                      <a:rPr lang="mr-IN" i="1">
                                        <a:latin typeface="Cambria Math" charset="0"/>
                                      </a:rPr>
                                      <m:t>𝑡𝑔</m:t>
                                    </m:r>
                                  </m:sub>
                                </m:sSub>
                                <m:r>
                                  <a:rPr lang="mr-IN" i="1">
                                    <a:latin typeface="Cambria Math" charset="0"/>
                                  </a:rPr>
                                  <m:t>−</m:t>
                                </m:r>
                                <m:sSub>
                                  <m:sSubPr>
                                    <m:ctrlPr>
                                      <a:rPr lang="mr-IN" i="1">
                                        <a:latin typeface="Cambria Math" charset="0"/>
                                      </a:rPr>
                                    </m:ctrlPr>
                                  </m:sSubPr>
                                  <m:e>
                                    <m:r>
                                      <a:rPr lang="mr-IN" i="1">
                                        <a:latin typeface="Cambria Math" charset="0"/>
                                      </a:rPr>
                                      <m:t>𝑐</m:t>
                                    </m:r>
                                  </m:e>
                                  <m:sub>
                                    <m:r>
                                      <a:rPr lang="mr-IN" i="1">
                                        <a:latin typeface="Cambria Math" charset="0"/>
                                      </a:rPr>
                                      <m:t>𝑡𝑔</m:t>
                                    </m:r>
                                  </m:sub>
                                </m:sSub>
                                <m:r>
                                  <a:rPr lang="mr-IN" i="1">
                                    <a:latin typeface="Cambria Math" charset="0"/>
                                  </a:rPr>
                                  <m:t>,0</m:t>
                                </m:r>
                              </m:e>
                            </m:d>
                          </m:e>
                        </m:func>
                      </m:e>
                    </m:nary>
                  </m:oMath>
                </a14:m>
                <a:endParaRPr lang="en-US" dirty="0" smtClean="0"/>
              </a:p>
              <a:p>
                <a:pPr lvl="1"/>
                <a:r>
                  <a:rPr lang="en-US" i="1" dirty="0" err="1" smtClean="0"/>
                  <a:t>u</a:t>
                </a:r>
                <a:r>
                  <a:rPr lang="en-US" i="1" baseline="-25000" dirty="0" err="1" smtClean="0"/>
                  <a:t>tg</a:t>
                </a:r>
                <a:r>
                  <a:rPr lang="en-US" dirty="0" smtClean="0"/>
                  <a:t> determined from the via location found by our analyzer</a:t>
                </a:r>
              </a:p>
              <a:p>
                <a:pPr marL="457200" lvl="1"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990600"/>
                <a:ext cx="5638800" cy="4876800"/>
              </a:xfrm>
              <a:blipFill rotWithShape="0">
                <a:blip r:embed="rId2"/>
                <a:stretch>
                  <a:fillRect l="-1514" t="-875" r="-1514"/>
                </a:stretch>
              </a:blipFill>
            </p:spPr>
            <p:txBody>
              <a:bodyPr/>
              <a:lstStyle/>
              <a:p>
                <a:r>
                  <a:rPr>
                    <a:noFill/>
                  </a:rPr>
                  <a:t> </a:t>
                </a:r>
              </a:p>
            </p:txBody>
          </p:sp>
        </mc:Fallback>
      </mc:AlternateContent>
      <p:grpSp>
        <p:nvGrpSpPr>
          <p:cNvPr id="4" name="Group 3"/>
          <p:cNvGrpSpPr/>
          <p:nvPr/>
        </p:nvGrpSpPr>
        <p:grpSpPr>
          <a:xfrm>
            <a:off x="6705600" y="1304599"/>
            <a:ext cx="1730945" cy="1730945"/>
            <a:chOff x="3048000" y="2133600"/>
            <a:chExt cx="2438400" cy="2438400"/>
          </a:xfrm>
        </p:grpSpPr>
        <p:sp>
          <p:nvSpPr>
            <p:cNvPr id="5" name="Rectangle 4"/>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6" name="Straight Connector 5"/>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5400000">
              <a:off x="4560776" y="3466227"/>
              <a:ext cx="711448" cy="338554"/>
            </a:xfrm>
            <a:prstGeom prst="rect">
              <a:avLst/>
            </a:prstGeom>
            <a:noFill/>
          </p:spPr>
          <p:txBody>
            <a:bodyPr wrap="square" rtlCol="0">
              <a:spAutoFit/>
            </a:bodyPr>
            <a:lstStyle/>
            <a:p>
              <a:r>
                <a:rPr lang="mr-IN" smtClean="0"/>
                <a:t>…</a:t>
              </a:r>
              <a:endParaRPr dirty="0"/>
            </a:p>
          </p:txBody>
        </p:sp>
      </p:grpSp>
      <p:cxnSp>
        <p:nvCxnSpPr>
          <p:cNvPr id="12" name="Straight Connector 11"/>
          <p:cNvCxnSpPr/>
          <p:nvPr/>
        </p:nvCxnSpPr>
        <p:spPr>
          <a:xfrm>
            <a:off x="5775550" y="1990399"/>
            <a:ext cx="2136276" cy="0"/>
          </a:xfrm>
          <a:prstGeom prst="line">
            <a:avLst/>
          </a:prstGeom>
          <a:ln w="762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571072" y="1702332"/>
            <a:ext cx="1470726" cy="0"/>
          </a:xfrm>
          <a:prstGeom prst="line">
            <a:avLst/>
          </a:prstGeom>
          <a:ln w="762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6694322" y="4195164"/>
            <a:ext cx="1730945" cy="1730945"/>
            <a:chOff x="3048000" y="2133600"/>
            <a:chExt cx="2438400" cy="2438400"/>
          </a:xfrm>
        </p:grpSpPr>
        <p:sp>
          <p:nvSpPr>
            <p:cNvPr id="15" name="Rectangle 14"/>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6" name="Straight Connector 15"/>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5400000">
              <a:off x="4560776" y="3466227"/>
              <a:ext cx="711448" cy="338554"/>
            </a:xfrm>
            <a:prstGeom prst="rect">
              <a:avLst/>
            </a:prstGeom>
            <a:noFill/>
          </p:spPr>
          <p:txBody>
            <a:bodyPr wrap="square" rtlCol="0">
              <a:spAutoFit/>
            </a:bodyPr>
            <a:lstStyle/>
            <a:p>
              <a:r>
                <a:rPr lang="mr-IN" smtClean="0"/>
                <a:t>…</a:t>
              </a:r>
              <a:endParaRPr dirty="0"/>
            </a:p>
          </p:txBody>
        </p:sp>
      </p:grpSp>
      <p:cxnSp>
        <p:nvCxnSpPr>
          <p:cNvPr id="22" name="Straight Connector 21"/>
          <p:cNvCxnSpPr/>
          <p:nvPr/>
        </p:nvCxnSpPr>
        <p:spPr>
          <a:xfrm>
            <a:off x="5764272" y="4592897"/>
            <a:ext cx="2136276" cy="0"/>
          </a:xfrm>
          <a:prstGeom prst="line">
            <a:avLst/>
          </a:prstGeom>
          <a:ln w="762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559794" y="4570924"/>
            <a:ext cx="1470726" cy="0"/>
          </a:xfrm>
          <a:prstGeom prst="line">
            <a:avLst/>
          </a:prstGeom>
          <a:ln w="762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4" name="Left Brace 23"/>
          <p:cNvSpPr/>
          <p:nvPr/>
        </p:nvSpPr>
        <p:spPr>
          <a:xfrm rot="5400000">
            <a:off x="7821176" y="1042049"/>
            <a:ext cx="421626" cy="865473"/>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25" name="TextBox 24"/>
          <p:cNvSpPr txBox="1"/>
          <p:nvPr/>
        </p:nvSpPr>
        <p:spPr>
          <a:xfrm>
            <a:off x="7819411" y="1016000"/>
            <a:ext cx="645315" cy="338554"/>
          </a:xfrm>
          <a:prstGeom prst="rect">
            <a:avLst/>
          </a:prstGeom>
          <a:noFill/>
        </p:spPr>
        <p:txBody>
          <a:bodyPr wrap="square" rtlCol="0">
            <a:spAutoFit/>
          </a:bodyPr>
          <a:lstStyle/>
          <a:p>
            <a:r>
              <a:rPr lang="en-US" dirty="0" smtClean="0"/>
              <a:t>20</a:t>
            </a:r>
            <a:endParaRPr dirty="0"/>
          </a:p>
        </p:txBody>
      </p:sp>
      <p:sp>
        <p:nvSpPr>
          <p:cNvPr id="26" name="Left Brace 25"/>
          <p:cNvSpPr/>
          <p:nvPr/>
        </p:nvSpPr>
        <p:spPr>
          <a:xfrm rot="5400000">
            <a:off x="7097899" y="1140523"/>
            <a:ext cx="421626" cy="1206226"/>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27" name="TextBox 26"/>
          <p:cNvSpPr txBox="1"/>
          <p:nvPr/>
        </p:nvSpPr>
        <p:spPr>
          <a:xfrm>
            <a:off x="7088507" y="1260298"/>
            <a:ext cx="645315" cy="338554"/>
          </a:xfrm>
          <a:prstGeom prst="rect">
            <a:avLst/>
          </a:prstGeom>
          <a:noFill/>
        </p:spPr>
        <p:txBody>
          <a:bodyPr wrap="square" rtlCol="0">
            <a:spAutoFit/>
          </a:bodyPr>
          <a:lstStyle/>
          <a:p>
            <a:r>
              <a:rPr lang="en-US" dirty="0"/>
              <a:t>2</a:t>
            </a:r>
            <a:r>
              <a:rPr lang="en-US" dirty="0" smtClean="0"/>
              <a:t>5</a:t>
            </a:r>
            <a:endParaRPr dirty="0"/>
          </a:p>
        </p:txBody>
      </p:sp>
      <p:sp>
        <p:nvSpPr>
          <p:cNvPr id="28" name="Left Brace 27"/>
          <p:cNvSpPr/>
          <p:nvPr/>
        </p:nvSpPr>
        <p:spPr>
          <a:xfrm rot="5400000">
            <a:off x="7781717" y="3894030"/>
            <a:ext cx="421626" cy="865473"/>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29" name="TextBox 28"/>
          <p:cNvSpPr txBox="1"/>
          <p:nvPr/>
        </p:nvSpPr>
        <p:spPr>
          <a:xfrm>
            <a:off x="7779952" y="3785087"/>
            <a:ext cx="645315" cy="338554"/>
          </a:xfrm>
          <a:prstGeom prst="rect">
            <a:avLst/>
          </a:prstGeom>
          <a:noFill/>
        </p:spPr>
        <p:txBody>
          <a:bodyPr wrap="square" rtlCol="0">
            <a:spAutoFit/>
          </a:bodyPr>
          <a:lstStyle/>
          <a:p>
            <a:r>
              <a:rPr lang="en-US" dirty="0" smtClean="0"/>
              <a:t>20</a:t>
            </a:r>
            <a:endParaRPr dirty="0"/>
          </a:p>
        </p:txBody>
      </p:sp>
      <p:sp>
        <p:nvSpPr>
          <p:cNvPr id="30" name="Left Brace 29"/>
          <p:cNvSpPr/>
          <p:nvPr/>
        </p:nvSpPr>
        <p:spPr>
          <a:xfrm rot="5400000">
            <a:off x="7079363" y="3749072"/>
            <a:ext cx="421626" cy="1220743"/>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31" name="TextBox 30"/>
          <p:cNvSpPr txBox="1"/>
          <p:nvPr/>
        </p:nvSpPr>
        <p:spPr>
          <a:xfrm>
            <a:off x="7099434" y="3886200"/>
            <a:ext cx="645315" cy="338554"/>
          </a:xfrm>
          <a:prstGeom prst="rect">
            <a:avLst/>
          </a:prstGeom>
          <a:noFill/>
        </p:spPr>
        <p:txBody>
          <a:bodyPr wrap="square" rtlCol="0">
            <a:spAutoFit/>
          </a:bodyPr>
          <a:lstStyle/>
          <a:p>
            <a:r>
              <a:rPr lang="en-US" smtClean="0"/>
              <a:t>25</a:t>
            </a:r>
            <a:endParaRPr/>
          </a:p>
        </p:txBody>
      </p:sp>
      <p:sp>
        <p:nvSpPr>
          <p:cNvPr id="32" name="Left Brace 31"/>
          <p:cNvSpPr/>
          <p:nvPr/>
        </p:nvSpPr>
        <p:spPr>
          <a:xfrm rot="16200000">
            <a:off x="7447499" y="2274835"/>
            <a:ext cx="226080" cy="1752012"/>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33" name="TextBox 32"/>
          <p:cNvSpPr txBox="1"/>
          <p:nvPr/>
        </p:nvSpPr>
        <p:spPr>
          <a:xfrm>
            <a:off x="6705599" y="3173022"/>
            <a:ext cx="1867279" cy="338554"/>
          </a:xfrm>
          <a:prstGeom prst="rect">
            <a:avLst/>
          </a:prstGeom>
          <a:noFill/>
        </p:spPr>
        <p:txBody>
          <a:bodyPr wrap="square" rtlCol="0">
            <a:spAutoFit/>
          </a:bodyPr>
          <a:lstStyle/>
          <a:p>
            <a:r>
              <a:rPr lang="en-US" smtClean="0"/>
              <a:t>track capacity =40</a:t>
            </a:r>
            <a:endParaRPr dirty="0"/>
          </a:p>
        </p:txBody>
      </p:sp>
      <p:sp>
        <p:nvSpPr>
          <p:cNvPr id="34" name="Left Brace 33"/>
          <p:cNvSpPr/>
          <p:nvPr/>
        </p:nvSpPr>
        <p:spPr>
          <a:xfrm rot="16200000">
            <a:off x="7442770" y="5131934"/>
            <a:ext cx="226080" cy="1752012"/>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mc:AlternateContent xmlns:mc="http://schemas.openxmlformats.org/markup-compatibility/2006" xmlns:a14="http://schemas.microsoft.com/office/drawing/2010/main">
        <mc:Choice Requires="a14">
          <p:sp>
            <p:nvSpPr>
              <p:cNvPr id="35" name="TextBox 34"/>
              <p:cNvSpPr txBox="1"/>
              <p:nvPr/>
            </p:nvSpPr>
            <p:spPr>
              <a:xfrm>
                <a:off x="6518412" y="3455974"/>
                <a:ext cx="2195729" cy="358560"/>
              </a:xfrm>
              <a:prstGeom prst="rect">
                <a:avLst/>
              </a:prstGeom>
              <a:noFill/>
            </p:spPr>
            <p:txBody>
              <a:bodyPr wrap="none" rtlCol="0">
                <a:spAutoFit/>
              </a:bodyPr>
              <a:lstStyle/>
              <a:p>
                <a14:m>
                  <m:oMathPara xmlns="" xmlns:m="http://schemas.openxmlformats.org/officeDocument/2006/math">
                    <m:oMathParaPr>
                      <m:jc m:val="centerGroup"/>
                    </m:oMathParaPr>
                    <m:oMath xmlns:m="http://schemas.openxmlformats.org/officeDocument/2006/math">
                      <m:r>
                        <a:rPr lang="en-US" b="0" i="1" smtClean="0">
                          <a:latin typeface="Cambria Math" charset="0"/>
                        </a:rPr>
                        <m:t>𝑇𝑟</m:t>
                      </m:r>
                      <m:sSub>
                        <m:sSubPr>
                          <m:ctrlPr>
                            <a:rPr lang="en-US" b="0" i="1" smtClean="0">
                              <a:latin typeface="Cambria Math" charset="0"/>
                            </a:rPr>
                          </m:ctrlPr>
                        </m:sSubPr>
                        <m:e>
                          <m:r>
                            <a:rPr lang="en-US" b="0" i="1" smtClean="0">
                              <a:latin typeface="Cambria Math" charset="0"/>
                            </a:rPr>
                            <m:t>𝑈</m:t>
                          </m:r>
                        </m:e>
                        <m:sub>
                          <m:r>
                            <a:rPr lang="en-US" b="0" i="1" smtClean="0">
                              <a:latin typeface="Cambria Math" charset="0"/>
                            </a:rPr>
                            <m:t>𝑔</m:t>
                          </m:r>
                        </m:sub>
                      </m:sSub>
                      <m:r>
                        <a:rPr lang="en-US" b="0" i="1" smtClean="0">
                          <a:latin typeface="Cambria Math" charset="0"/>
                        </a:rPr>
                        <m:t>=45, </m:t>
                      </m:r>
                      <m:r>
                        <a:rPr lang="en-US" b="0" i="1" smtClean="0">
                          <a:latin typeface="Cambria Math" charset="0"/>
                        </a:rPr>
                        <m:t>𝑇𝑟𝑂</m:t>
                      </m:r>
                      <m:sSub>
                        <m:sSubPr>
                          <m:ctrlPr>
                            <a:rPr lang="en-US" b="0" i="1" smtClean="0">
                              <a:latin typeface="Cambria Math" charset="0"/>
                            </a:rPr>
                          </m:ctrlPr>
                        </m:sSubPr>
                        <m:e>
                          <m:r>
                            <a:rPr lang="en-US" b="0" i="1" smtClean="0">
                              <a:latin typeface="Cambria Math" charset="0"/>
                            </a:rPr>
                            <m:t>𝑉</m:t>
                          </m:r>
                        </m:e>
                        <m:sub>
                          <m:r>
                            <a:rPr lang="en-US" b="0" i="1" smtClean="0">
                              <a:latin typeface="Cambria Math" charset="0"/>
                            </a:rPr>
                            <m:t>𝑔</m:t>
                          </m:r>
                        </m:sub>
                      </m:sSub>
                      <m:r>
                        <a:rPr lang="en-US" b="0" i="1" smtClean="0">
                          <a:latin typeface="Cambria Math" charset="0"/>
                        </a:rPr>
                        <m:t>=0</m:t>
                      </m:r>
                    </m:oMath>
                  </m:oMathPara>
                </a14:m>
                <a:endParaRPr dirty="0"/>
              </a:p>
            </p:txBody>
          </p:sp>
        </mc:Choice>
        <mc:Fallback xmlns="">
          <p:sp>
            <p:nvSpPr>
              <p:cNvPr id="35" name="TextBox 34"/>
              <p:cNvSpPr txBox="1">
                <a:spLocks noRot="1" noChangeAspect="1" noMove="1" noResize="1" noEditPoints="1" noAdjustHandles="1" noChangeArrowheads="1" noChangeShapeType="1" noTextEdit="1"/>
              </p:cNvSpPr>
              <p:nvPr/>
            </p:nvSpPr>
            <p:spPr>
              <a:xfrm>
                <a:off x="6518412" y="3455974"/>
                <a:ext cx="2195729" cy="358560"/>
              </a:xfrm>
              <a:prstGeom prst="rect">
                <a:avLst/>
              </a:prstGeom>
              <a:blipFill rotWithShape="0">
                <a:blip r:embed="rId3"/>
                <a:stretch>
                  <a:fillRect b="-1695"/>
                </a:stretch>
              </a:blipFill>
            </p:spPr>
            <p:txBody>
              <a:bodyPr/>
              <a:lstStyle/>
              <a:p>
                <a:r>
                  <a:rPr>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597447" y="6346539"/>
                <a:ext cx="2195729" cy="358560"/>
              </a:xfrm>
              <a:prstGeom prst="rect">
                <a:avLst/>
              </a:prstGeom>
              <a:noFill/>
            </p:spPr>
            <p:txBody>
              <a:bodyPr wrap="none" rtlCol="0">
                <a:spAutoFit/>
              </a:bodyPr>
              <a:lstStyle/>
              <a:p>
                <a14:m>
                  <m:oMathPara xmlns="" xmlns:m="http://schemas.openxmlformats.org/officeDocument/2006/math">
                    <m:oMathParaPr>
                      <m:jc m:val="centerGroup"/>
                    </m:oMathParaPr>
                    <m:oMath xmlns:m="http://schemas.openxmlformats.org/officeDocument/2006/math">
                      <m:r>
                        <a:rPr lang="en-US" b="0" i="1" smtClean="0">
                          <a:latin typeface="Cambria Math" charset="0"/>
                        </a:rPr>
                        <m:t>𝑇𝑟</m:t>
                      </m:r>
                      <m:sSub>
                        <m:sSubPr>
                          <m:ctrlPr>
                            <a:rPr lang="en-US" b="0" i="1" smtClean="0">
                              <a:latin typeface="Cambria Math" charset="0"/>
                            </a:rPr>
                          </m:ctrlPr>
                        </m:sSubPr>
                        <m:e>
                          <m:r>
                            <a:rPr lang="en-US" b="0" i="1" smtClean="0">
                              <a:latin typeface="Cambria Math" charset="0"/>
                            </a:rPr>
                            <m:t>𝑈</m:t>
                          </m:r>
                        </m:e>
                        <m:sub>
                          <m:r>
                            <a:rPr lang="en-US" b="0" i="1" smtClean="0">
                              <a:latin typeface="Cambria Math" charset="0"/>
                            </a:rPr>
                            <m:t>𝑔</m:t>
                          </m:r>
                        </m:sub>
                      </m:sSub>
                      <m:r>
                        <a:rPr lang="en-US" b="0" i="1" smtClean="0">
                          <a:latin typeface="Cambria Math" charset="0"/>
                        </a:rPr>
                        <m:t>=45, </m:t>
                      </m:r>
                      <m:r>
                        <a:rPr lang="en-US" b="0" i="1" smtClean="0">
                          <a:latin typeface="Cambria Math" charset="0"/>
                        </a:rPr>
                        <m:t>𝑇𝑟𝑂</m:t>
                      </m:r>
                      <m:sSub>
                        <m:sSubPr>
                          <m:ctrlPr>
                            <a:rPr lang="en-US" b="0" i="1" smtClean="0">
                              <a:latin typeface="Cambria Math" charset="0"/>
                            </a:rPr>
                          </m:ctrlPr>
                        </m:sSubPr>
                        <m:e>
                          <m:r>
                            <a:rPr lang="en-US" b="0" i="1" smtClean="0">
                              <a:latin typeface="Cambria Math" charset="0"/>
                            </a:rPr>
                            <m:t>𝑉</m:t>
                          </m:r>
                        </m:e>
                        <m:sub>
                          <m:r>
                            <a:rPr lang="en-US" b="0" i="1" smtClean="0">
                              <a:latin typeface="Cambria Math" charset="0"/>
                            </a:rPr>
                            <m:t>𝑔</m:t>
                          </m:r>
                        </m:sub>
                      </m:sSub>
                      <m:r>
                        <a:rPr lang="en-US" b="0" i="1" smtClean="0">
                          <a:latin typeface="Cambria Math" charset="0"/>
                        </a:rPr>
                        <m:t>=5</m:t>
                      </m:r>
                    </m:oMath>
                  </m:oMathPara>
                </a14:m>
                <a:endParaRPr dirty="0"/>
              </a:p>
            </p:txBody>
          </p:sp>
        </mc:Choice>
        <mc:Fallback xmlns="">
          <p:sp>
            <p:nvSpPr>
              <p:cNvPr id="36" name="TextBox 35"/>
              <p:cNvSpPr txBox="1">
                <a:spLocks noRot="1" noChangeAspect="1" noMove="1" noResize="1" noEditPoints="1" noAdjustHandles="1" noChangeArrowheads="1" noChangeShapeType="1" noTextEdit="1"/>
              </p:cNvSpPr>
              <p:nvPr/>
            </p:nvSpPr>
            <p:spPr>
              <a:xfrm>
                <a:off x="6597447" y="6346539"/>
                <a:ext cx="2195729" cy="358560"/>
              </a:xfrm>
              <a:prstGeom prst="rect">
                <a:avLst/>
              </a:prstGeom>
              <a:blipFill rotWithShape="0">
                <a:blip r:embed="rId4"/>
                <a:stretch>
                  <a:fillRect b="-3390"/>
                </a:stretch>
              </a:blipFill>
            </p:spPr>
            <p:txBody>
              <a:bodyPr/>
              <a:lstStyle/>
              <a:p>
                <a:r>
                  <a:rPr>
                    <a:noFill/>
                  </a:rPr>
                  <a:t> </a:t>
                </a:r>
              </a:p>
            </p:txBody>
          </p:sp>
        </mc:Fallback>
      </mc:AlternateContent>
      <p:sp>
        <p:nvSpPr>
          <p:cNvPr id="37" name="TextBox 36"/>
          <p:cNvSpPr txBox="1"/>
          <p:nvPr/>
        </p:nvSpPr>
        <p:spPr>
          <a:xfrm>
            <a:off x="6588648" y="6050818"/>
            <a:ext cx="1867279" cy="338554"/>
          </a:xfrm>
          <a:prstGeom prst="rect">
            <a:avLst/>
          </a:prstGeom>
          <a:noFill/>
        </p:spPr>
        <p:txBody>
          <a:bodyPr wrap="square" rtlCol="0">
            <a:spAutoFit/>
          </a:bodyPr>
          <a:lstStyle/>
          <a:p>
            <a:r>
              <a:rPr lang="en-US" dirty="0" smtClean="0"/>
              <a:t>track capacity =40</a:t>
            </a:r>
            <a:endParaRPr dirty="0"/>
          </a:p>
        </p:txBody>
      </p:sp>
    </p:spTree>
    <p:extLst>
      <p:ext uri="{BB962C8B-B14F-4D97-AF65-F5344CB8AC3E}">
        <p14:creationId xmlns:p14="http://schemas.microsoft.com/office/powerpoint/2010/main" val="1435308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dirty="0"/>
          </a:p>
        </p:txBody>
      </p:sp>
      <p:graphicFrame>
        <p:nvGraphicFramePr>
          <p:cNvPr id="6" name="Content Placeholder 3"/>
          <p:cNvGraphicFramePr>
            <a:graphicFrameLocks/>
          </p:cNvGraphicFramePr>
          <p:nvPr>
            <p:extLst>
              <p:ext uri="{D42A27DB-BD31-4B8C-83A1-F6EECF244321}">
                <p14:modId xmlns:p14="http://schemas.microsoft.com/office/powerpoint/2010/main" val="931266907"/>
              </p:ext>
            </p:extLst>
          </p:nvPr>
        </p:nvGraphicFramePr>
        <p:xfrm>
          <a:off x="1447800" y="2533631"/>
          <a:ext cx="6477000" cy="3366659"/>
        </p:xfrm>
        <a:graphic>
          <a:graphicData uri="http://schemas.openxmlformats.org/drawingml/2006/table">
            <a:tbl>
              <a:tblPr firstRow="1" lastRow="1" bandRow="1">
                <a:tableStyleId>{21E4AEA4-8DFA-4A89-87EB-49C32662AFE0}</a:tableStyleId>
              </a:tblPr>
              <a:tblGrid>
                <a:gridCol w="1722120"/>
                <a:gridCol w="1249680"/>
                <a:gridCol w="1295400"/>
                <a:gridCol w="1143000"/>
                <a:gridCol w="1066800"/>
              </a:tblGrid>
              <a:tr h="158404">
                <a:tc>
                  <a:txBody>
                    <a:bodyPr/>
                    <a:lstStyle/>
                    <a:p>
                      <a:pPr algn="ctr" fontAlgn="b">
                        <a:lnSpc>
                          <a:spcPct val="100000"/>
                        </a:lnSpc>
                      </a:pPr>
                      <a:r>
                        <a:rPr lang="en-US" sz="1400" u="none" strike="noStrike" dirty="0">
                          <a:effectLst/>
                        </a:rPr>
                        <a:t>BENCHMARK</a:t>
                      </a:r>
                      <a:endParaRPr lang="en-US" sz="1400" b="1"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a:effectLst/>
                        </a:rPr>
                        <a:t>RR</a:t>
                      </a:r>
                      <a:endParaRPr lang="en-US" sz="1400" b="1"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a:effectLst/>
                        </a:rPr>
                        <a:t>NTA</a:t>
                      </a:r>
                      <a:endParaRPr lang="en-US" sz="1400" b="1"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err="1">
                          <a:effectLst/>
                        </a:rPr>
                        <a:t>TraPL</a:t>
                      </a:r>
                      <a:endParaRPr lang="en-US" sz="1400" b="1"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a:effectLst/>
                        </a:rPr>
                        <a:t>%</a:t>
                      </a:r>
                      <a:r>
                        <a:rPr lang="en-US" sz="1400" u="none" strike="noStrike" dirty="0" err="1" smtClean="0">
                          <a:effectLst/>
                        </a:rPr>
                        <a:t>gcells</a:t>
                      </a:r>
                      <a:endParaRPr lang="en-US" sz="1400" b="1"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dirty="0">
                          <a:effectLst/>
                        </a:rPr>
                        <a:t>mgc_des_perf_1</a:t>
                      </a:r>
                      <a:endParaRPr lang="en-US"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19.0%</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14.2%</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9.4%</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98.5%</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dirty="0">
                          <a:effectLst/>
                        </a:rPr>
                        <a:t>mgc_des_perf_a</a:t>
                      </a:r>
                      <a:endParaRPr lang="en-US"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8.6%</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6.8%</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5.5%</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46.0%</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dirty="0">
                          <a:effectLst/>
                        </a:rPr>
                        <a:t>mgc_des_perf_b</a:t>
                      </a:r>
                      <a:endParaRPr lang="en-US"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7.1%</a:t>
                      </a:r>
                      <a:endParaRPr lang="mr-IN"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5.8%</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5.2%</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92.0%</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dirty="0">
                          <a:effectLst/>
                        </a:rPr>
                        <a:t>mgc_edit_dist_a</a:t>
                      </a:r>
                      <a:endParaRPr lang="en-US"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18.6%</a:t>
                      </a:r>
                      <a:endParaRPr lang="mr-IN"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13.6%</a:t>
                      </a:r>
                      <a:endParaRPr lang="mr-IN"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10.4%</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71.0%</a:t>
                      </a:r>
                      <a:endParaRPr lang="mr-IN"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a:effectLst/>
                        </a:rPr>
                        <a:t>mgc_fft_1</a:t>
                      </a:r>
                      <a:endParaRPr lang="en-US"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15.1%</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11.1%</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9.0%</a:t>
                      </a:r>
                      <a:endParaRPr lang="mr-IN"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99.7%</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a:effectLst/>
                        </a:rPr>
                        <a:t>mgc_fft_2</a:t>
                      </a:r>
                      <a:endParaRPr lang="en-US"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9.6%</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6.9%</a:t>
                      </a:r>
                      <a:endParaRPr lang="mr-IN"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6.9%</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78.9%</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dirty="0">
                          <a:effectLst/>
                        </a:rPr>
                        <a:t>mgc_fft_a</a:t>
                      </a:r>
                      <a:endParaRPr lang="en-US"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8.4%</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6.8%</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7.3%</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34.1%</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dirty="0">
                          <a:effectLst/>
                        </a:rPr>
                        <a:t>mgc_fft_b</a:t>
                      </a:r>
                      <a:endParaRPr lang="en-US"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7.9%</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6.3%</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6.9%</a:t>
                      </a:r>
                      <a:endParaRPr lang="mr-IN"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31.9%</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a:effectLst/>
                        </a:rPr>
                        <a:t>mgc_matrix_mult_1</a:t>
                      </a:r>
                      <a:endParaRPr lang="en-US"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18.6%</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13.8%</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9.3%</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99.9%</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dirty="0">
                          <a:effectLst/>
                        </a:rPr>
                        <a:t>mgc_matrix_mult_a</a:t>
                      </a:r>
                      <a:endParaRPr lang="en-US"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8.0%</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6.4%</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5.7%</a:t>
                      </a:r>
                      <a:endParaRPr lang="mr-IN"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25.0%</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dirty="0">
                          <a:effectLst/>
                        </a:rPr>
                        <a:t>mgc_matrix_mult_b</a:t>
                      </a:r>
                      <a:endParaRPr lang="en-US"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5.7%</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4.7%</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4.8%</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30.3%</a:t>
                      </a:r>
                      <a:endParaRPr lang="mr-IN"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a:effectLst/>
                        </a:rPr>
                        <a:t>mgc_pci_bridge32_a</a:t>
                      </a:r>
                      <a:endParaRPr lang="en-US"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5.9%</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4.7%</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4.7%</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69.1%</a:t>
                      </a:r>
                      <a:endParaRPr lang="mr-IN"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u="none" strike="noStrike">
                          <a:effectLst/>
                        </a:rPr>
                        <a:t>mgc_pci_bridge32_b</a:t>
                      </a:r>
                      <a:endParaRPr lang="en-US"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2.4%</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2.1%</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2.3%</a:t>
                      </a:r>
                      <a:endParaRPr lang="mr-IN" sz="1400" b="0" i="0" u="none" strike="noStrike">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34.7%</a:t>
                      </a:r>
                      <a:endParaRPr lang="mr-IN" sz="1400" b="0"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58404">
                <a:tc>
                  <a:txBody>
                    <a:bodyPr/>
                    <a:lstStyle/>
                    <a:p>
                      <a:pPr algn="ctr" fontAlgn="b">
                        <a:lnSpc>
                          <a:spcPct val="100000"/>
                        </a:lnSpc>
                      </a:pPr>
                      <a:r>
                        <a:rPr lang="en-US" sz="1400" b="1" u="none" strike="noStrike" dirty="0">
                          <a:effectLst/>
                        </a:rPr>
                        <a:t>AVERAGE</a:t>
                      </a:r>
                      <a:endParaRPr lang="en-US" sz="1400" b="1"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b="1" u="none" strike="noStrike" dirty="0">
                          <a:effectLst/>
                        </a:rPr>
                        <a:t>10.4%</a:t>
                      </a:r>
                      <a:endParaRPr lang="mr-IN" sz="1400" b="1"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b="1" u="none" strike="noStrike" dirty="0">
                          <a:effectLst/>
                        </a:rPr>
                        <a:t>7.9%</a:t>
                      </a:r>
                      <a:endParaRPr lang="mr-IN" sz="1400" b="1"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b="1" u="none" strike="noStrike" dirty="0">
                          <a:effectLst/>
                        </a:rPr>
                        <a:t>6.7%</a:t>
                      </a:r>
                      <a:endParaRPr lang="mr-IN" sz="1400" b="1"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b="1" u="none" strike="noStrike" dirty="0">
                          <a:effectLst/>
                        </a:rPr>
                        <a:t>62.4%</a:t>
                      </a:r>
                      <a:endParaRPr lang="mr-IN" sz="1400" b="1" i="0" u="none" strike="noStrike" dirty="0">
                        <a:effectLst/>
                        <a:latin typeface="+mn-lt"/>
                      </a:endParaRPr>
                    </a:p>
                  </a:txBody>
                  <a:tcPr marL="11084" marR="11084" marT="11084"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
        <p:nvSpPr>
          <p:cNvPr id="3" name="Content Placeholder 2"/>
          <p:cNvSpPr>
            <a:spLocks noGrp="1"/>
          </p:cNvSpPr>
          <p:nvPr>
            <p:ph idx="1"/>
          </p:nvPr>
        </p:nvSpPr>
        <p:spPr>
          <a:xfrm>
            <a:off x="533400" y="990600"/>
            <a:ext cx="8382000" cy="1295400"/>
          </a:xfrm>
        </p:spPr>
        <p:txBody>
          <a:bodyPr/>
          <a:lstStyle/>
          <a:p>
            <a:r>
              <a:rPr lang="en-US" dirty="0" smtClean="0"/>
              <a:t>Comparison of </a:t>
            </a:r>
            <a:r>
              <a:rPr lang="en-US" dirty="0" smtClean="0"/>
              <a:t>mismatch error </a:t>
            </a:r>
            <a:r>
              <a:rPr lang="en-US" dirty="0" smtClean="0"/>
              <a:t>in track overlap </a:t>
            </a:r>
            <a:r>
              <a:rPr lang="en-US" dirty="0" err="1" smtClean="0">
                <a:latin typeface="Courier" charset="0"/>
                <a:ea typeface="Courier" charset="0"/>
                <a:cs typeface="Courier" charset="0"/>
              </a:rPr>
              <a:t>TrOV</a:t>
            </a:r>
            <a:r>
              <a:rPr lang="en-US" baseline="-25000" dirty="0" err="1" smtClean="0">
                <a:latin typeface="Courier" charset="0"/>
                <a:ea typeface="Courier" charset="0"/>
                <a:cs typeface="Courier" charset="0"/>
              </a:rPr>
              <a:t>g</a:t>
            </a:r>
            <a:r>
              <a:rPr lang="en-US" baseline="-25000" dirty="0" smtClean="0">
                <a:latin typeface="Courier" charset="0"/>
                <a:ea typeface="Courier" charset="0"/>
                <a:cs typeface="Courier" charset="0"/>
              </a:rPr>
              <a:t> </a:t>
            </a:r>
            <a:endParaRPr lang="en-US" baseline="-25000" dirty="0" smtClean="0">
              <a:latin typeface="Courier" charset="0"/>
              <a:ea typeface="Courier" charset="0"/>
              <a:cs typeface="Courier" charset="0"/>
            </a:endParaRPr>
          </a:p>
        </p:txBody>
      </p:sp>
      <p:grpSp>
        <p:nvGrpSpPr>
          <p:cNvPr id="12" name="Group 11"/>
          <p:cNvGrpSpPr/>
          <p:nvPr/>
        </p:nvGrpSpPr>
        <p:grpSpPr>
          <a:xfrm>
            <a:off x="3200400" y="2544901"/>
            <a:ext cx="2514600" cy="3971099"/>
            <a:chOff x="3200400" y="2701733"/>
            <a:chExt cx="2514600" cy="3971099"/>
          </a:xfrm>
        </p:grpSpPr>
        <p:sp>
          <p:nvSpPr>
            <p:cNvPr id="8" name="Rounded Rectangle 7"/>
            <p:cNvSpPr/>
            <p:nvPr/>
          </p:nvSpPr>
          <p:spPr>
            <a:xfrm>
              <a:off x="3200400" y="2701733"/>
              <a:ext cx="2514600" cy="3376492"/>
            </a:xfrm>
            <a:prstGeom prst="roundRect">
              <a:avLst>
                <a:gd name="adj" fmla="val 650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3272248" y="6088057"/>
              <a:ext cx="2326276" cy="584775"/>
            </a:xfrm>
            <a:prstGeom prst="rect">
              <a:avLst/>
            </a:prstGeom>
            <a:solidFill>
              <a:srgbClr val="FFFF00"/>
            </a:solidFill>
          </p:spPr>
          <p:txBody>
            <a:bodyPr wrap="square" rtlCol="0">
              <a:spAutoFit/>
            </a:bodyPr>
            <a:lstStyle/>
            <a:p>
              <a:r>
                <a:rPr lang="en-US" dirty="0" smtClean="0"/>
                <a:t>Error </a:t>
              </a:r>
              <a:r>
                <a:rPr lang="en-US" dirty="0" smtClean="0"/>
                <a:t>in </a:t>
              </a:r>
              <a:r>
                <a:rPr lang="en-US" dirty="0" smtClean="0">
                  <a:latin typeface="Courier" charset="0"/>
                  <a:ea typeface="Courier" charset="0"/>
                  <a:cs typeface="Courier" charset="0"/>
                </a:rPr>
                <a:t>TrOV</a:t>
              </a:r>
              <a:r>
                <a:rPr lang="en-US" baseline="-25000" dirty="0" smtClean="0">
                  <a:latin typeface="Courier" charset="0"/>
                  <a:ea typeface="Courier" charset="0"/>
                  <a:cs typeface="Courier" charset="0"/>
                </a:rPr>
                <a:t>g</a:t>
              </a:r>
              <a:r>
                <a:rPr lang="en-US" dirty="0" smtClean="0"/>
                <a:t> for RR and NTA</a:t>
              </a:r>
              <a:endParaRPr dirty="0"/>
            </a:p>
          </p:txBody>
        </p:sp>
      </p:grpSp>
      <p:grpSp>
        <p:nvGrpSpPr>
          <p:cNvPr id="13" name="Group 12"/>
          <p:cNvGrpSpPr/>
          <p:nvPr/>
        </p:nvGrpSpPr>
        <p:grpSpPr>
          <a:xfrm>
            <a:off x="5410200" y="2557796"/>
            <a:ext cx="1716676" cy="3971099"/>
            <a:chOff x="5428162" y="2711565"/>
            <a:chExt cx="1716676" cy="3971099"/>
          </a:xfrm>
        </p:grpSpPr>
        <p:sp>
          <p:nvSpPr>
            <p:cNvPr id="10" name="Rounded Rectangle 9"/>
            <p:cNvSpPr/>
            <p:nvPr/>
          </p:nvSpPr>
          <p:spPr>
            <a:xfrm>
              <a:off x="5715000" y="2711565"/>
              <a:ext cx="1143000" cy="3376492"/>
            </a:xfrm>
            <a:prstGeom prst="roundRect">
              <a:avLst>
                <a:gd name="adj" fmla="val 650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Box 10"/>
            <p:cNvSpPr txBox="1"/>
            <p:nvPr/>
          </p:nvSpPr>
          <p:spPr>
            <a:xfrm>
              <a:off x="5428162" y="6097889"/>
              <a:ext cx="1716676" cy="584775"/>
            </a:xfrm>
            <a:prstGeom prst="rect">
              <a:avLst/>
            </a:prstGeom>
            <a:solidFill>
              <a:srgbClr val="FFFF00"/>
            </a:solidFill>
          </p:spPr>
          <p:txBody>
            <a:bodyPr wrap="square" rtlCol="0">
              <a:spAutoFit/>
            </a:bodyPr>
            <a:lstStyle/>
            <a:p>
              <a:r>
                <a:rPr lang="en-US" dirty="0" smtClean="0"/>
                <a:t>Error in </a:t>
              </a:r>
              <a:r>
                <a:rPr lang="en-US" dirty="0" smtClean="0">
                  <a:latin typeface="Courier" charset="0"/>
                  <a:ea typeface="Courier" charset="0"/>
                  <a:cs typeface="Courier" charset="0"/>
                </a:rPr>
                <a:t>TrOV</a:t>
              </a:r>
              <a:r>
                <a:rPr lang="en-US" baseline="-25000" dirty="0" smtClean="0">
                  <a:latin typeface="Courier" charset="0"/>
                  <a:ea typeface="Courier" charset="0"/>
                  <a:cs typeface="Courier" charset="0"/>
                </a:rPr>
                <a:t>g</a:t>
              </a:r>
              <a:r>
                <a:rPr lang="en-US" dirty="0" smtClean="0"/>
                <a:t> for </a:t>
              </a:r>
              <a:r>
                <a:rPr lang="en-US" dirty="0" err="1" smtClean="0"/>
                <a:t>TraPL</a:t>
              </a:r>
              <a:endParaRPr dirty="0"/>
            </a:p>
          </p:txBody>
        </p:sp>
      </p:grpSp>
      <p:grpSp>
        <p:nvGrpSpPr>
          <p:cNvPr id="14" name="Group 13"/>
          <p:cNvGrpSpPr/>
          <p:nvPr/>
        </p:nvGrpSpPr>
        <p:grpSpPr>
          <a:xfrm>
            <a:off x="6684250" y="2557796"/>
            <a:ext cx="1828800" cy="3971099"/>
            <a:chOff x="5555790" y="2711565"/>
            <a:chExt cx="1828800" cy="3971099"/>
          </a:xfrm>
        </p:grpSpPr>
        <p:sp>
          <p:nvSpPr>
            <p:cNvPr id="15" name="Rounded Rectangle 14"/>
            <p:cNvSpPr/>
            <p:nvPr/>
          </p:nvSpPr>
          <p:spPr>
            <a:xfrm>
              <a:off x="5715000" y="2711565"/>
              <a:ext cx="1143000" cy="3376492"/>
            </a:xfrm>
            <a:prstGeom prst="roundRect">
              <a:avLst>
                <a:gd name="adj" fmla="val 650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Box 15"/>
            <p:cNvSpPr txBox="1"/>
            <p:nvPr/>
          </p:nvSpPr>
          <p:spPr>
            <a:xfrm>
              <a:off x="5555790" y="6097889"/>
              <a:ext cx="1828800" cy="584775"/>
            </a:xfrm>
            <a:prstGeom prst="rect">
              <a:avLst/>
            </a:prstGeom>
            <a:solidFill>
              <a:srgbClr val="FFFF00"/>
            </a:solidFill>
          </p:spPr>
          <p:txBody>
            <a:bodyPr wrap="square" rtlCol="0">
              <a:spAutoFit/>
            </a:bodyPr>
            <a:lstStyle/>
            <a:p>
              <a:r>
                <a:rPr lang="en-US" dirty="0" smtClean="0"/>
                <a:t>Percent of </a:t>
              </a:r>
              <a:r>
                <a:rPr lang="en-US" dirty="0" err="1" smtClean="0"/>
                <a:t>gcells</a:t>
              </a:r>
              <a:r>
                <a:rPr lang="en-US" dirty="0" smtClean="0"/>
                <a:t> containing vias</a:t>
              </a:r>
              <a:endParaRPr dirty="0"/>
            </a:p>
          </p:txBody>
        </p:sp>
      </p:grpSp>
      <p:grpSp>
        <p:nvGrpSpPr>
          <p:cNvPr id="19" name="Group 18"/>
          <p:cNvGrpSpPr/>
          <p:nvPr/>
        </p:nvGrpSpPr>
        <p:grpSpPr>
          <a:xfrm>
            <a:off x="1447800" y="5613265"/>
            <a:ext cx="5410200" cy="939935"/>
            <a:chOff x="1447800" y="5791199"/>
            <a:chExt cx="5410200" cy="939935"/>
          </a:xfrm>
        </p:grpSpPr>
        <p:sp>
          <p:nvSpPr>
            <p:cNvPr id="17" name="Rounded Rectangle 16"/>
            <p:cNvSpPr/>
            <p:nvPr/>
          </p:nvSpPr>
          <p:spPr>
            <a:xfrm>
              <a:off x="1447800" y="5791199"/>
              <a:ext cx="5410200" cy="355160"/>
            </a:xfrm>
            <a:prstGeom prst="roundRect">
              <a:avLst>
                <a:gd name="adj" fmla="val 4067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TextBox 17"/>
            <p:cNvSpPr txBox="1"/>
            <p:nvPr/>
          </p:nvSpPr>
          <p:spPr>
            <a:xfrm>
              <a:off x="1905000" y="6146359"/>
              <a:ext cx="4513762" cy="584775"/>
            </a:xfrm>
            <a:prstGeom prst="rect">
              <a:avLst/>
            </a:prstGeom>
            <a:solidFill>
              <a:srgbClr val="FFFF00"/>
            </a:solidFill>
          </p:spPr>
          <p:txBody>
            <a:bodyPr wrap="square" rtlCol="0">
              <a:spAutoFit/>
            </a:bodyPr>
            <a:lstStyle/>
            <a:p>
              <a:r>
                <a:rPr lang="en-US" dirty="0" smtClean="0"/>
                <a:t>Our analyzer </a:t>
              </a:r>
              <a:r>
                <a:rPr lang="en-US" dirty="0" err="1" smtClean="0"/>
                <a:t>TraPL</a:t>
              </a:r>
              <a:r>
                <a:rPr lang="en-US" dirty="0" smtClean="0"/>
                <a:t> results in the smallest mismatch in </a:t>
              </a:r>
              <a:r>
                <a:rPr lang="en-US" dirty="0" smtClean="0">
                  <a:latin typeface="Courier" charset="0"/>
                  <a:ea typeface="Courier" charset="0"/>
                  <a:cs typeface="Courier" charset="0"/>
                </a:rPr>
                <a:t>TrOV</a:t>
              </a:r>
              <a:r>
                <a:rPr lang="en-US" baseline="-25000" dirty="0" smtClean="0">
                  <a:latin typeface="Courier" charset="0"/>
                  <a:ea typeface="Courier" charset="0"/>
                  <a:cs typeface="Courier" charset="0"/>
                </a:rPr>
                <a:t>g</a:t>
              </a:r>
              <a:r>
                <a:rPr lang="en-US" dirty="0" smtClean="0"/>
                <a:t> with respect to Olympus-DR</a:t>
              </a:r>
              <a:endParaRPr dirty="0"/>
            </a:p>
          </p:txBody>
        </p:sp>
      </p:grpSp>
      <mc:AlternateContent xmlns:mc="http://schemas.openxmlformats.org/markup-compatibility/2006" xmlns:a14="http://schemas.microsoft.com/office/drawing/2010/main">
        <mc:Choice Requires="a14">
          <p:sp>
            <p:nvSpPr>
              <p:cNvPr id="20" name="TextBox 19"/>
              <p:cNvSpPr txBox="1"/>
              <p:nvPr/>
            </p:nvSpPr>
            <p:spPr>
              <a:xfrm>
                <a:off x="1447800" y="1708658"/>
                <a:ext cx="6232154" cy="799258"/>
              </a:xfrm>
              <a:prstGeom prst="rect">
                <a:avLst/>
              </a:prstGeom>
              <a:noFill/>
            </p:spPr>
            <p:txBody>
              <a:bodyPr wrap="none" rtlCol="0">
                <a:spAutoFit/>
              </a:bodyPr>
              <a:lstStyle/>
              <a:p>
                <a14:m>
                  <m:oMathPara xmlns="" xmlns:m="http://schemas.openxmlformats.org/officeDocument/2006/math">
                    <m:oMathParaPr>
                      <m:jc m:val="centerGroup"/>
                    </m:oMathParaPr>
                    <m:oMath xmlns:m="http://schemas.openxmlformats.org/officeDocument/2006/math">
                      <m:f>
                        <m:fPr>
                          <m:ctrlPr>
                            <a:rPr lang="mr-IN" sz="2000" i="1" smtClean="0">
                              <a:latin typeface="Cambria Math" charset="0"/>
                            </a:rPr>
                          </m:ctrlPr>
                        </m:fPr>
                        <m:num>
                          <m:nary>
                            <m:naryPr>
                              <m:chr m:val="∑"/>
                              <m:supHide m:val="on"/>
                              <m:ctrlPr>
                                <a:rPr lang="en-US" sz="2000" i="1">
                                  <a:latin typeface="Cambria Math" charset="0"/>
                                </a:rPr>
                              </m:ctrlPr>
                            </m:naryPr>
                            <m:sub>
                              <m:r>
                                <a:rPr lang="en-US" sz="2000" i="1">
                                  <a:latin typeface="Cambria Math" charset="0"/>
                                </a:rPr>
                                <m:t>∀</m:t>
                              </m:r>
                              <m:r>
                                <a:rPr lang="en-US" sz="2000" i="1">
                                  <a:latin typeface="Cambria Math" charset="0"/>
                                </a:rPr>
                                <m:t>𝑔</m:t>
                              </m:r>
                              <m:r>
                                <a:rPr lang="en-US" sz="2000" i="1">
                                  <a:latin typeface="Cambria Math" charset="0"/>
                                </a:rPr>
                                <m:t> </m:t>
                              </m:r>
                              <m:r>
                                <a:rPr lang="en-US" sz="2000" i="1">
                                  <a:latin typeface="Cambria Math" charset="0"/>
                                </a:rPr>
                                <m:t>𝑤𝑖𝑡h</m:t>
                              </m:r>
                              <m:r>
                                <a:rPr lang="en-US" sz="2000" i="1">
                                  <a:latin typeface="Cambria Math" charset="0"/>
                                </a:rPr>
                                <m:t> </m:t>
                              </m:r>
                              <m:r>
                                <a:rPr lang="en-US" sz="2000" i="1">
                                  <a:latin typeface="Cambria Math" charset="0"/>
                                </a:rPr>
                                <m:t>𝑣𝑖𝑎𝑠</m:t>
                              </m:r>
                            </m:sub>
                            <m:sup/>
                            <m:e>
                              <m:d>
                                <m:dPr>
                                  <m:begChr m:val="|"/>
                                  <m:endChr m:val="|"/>
                                  <m:ctrlPr>
                                    <a:rPr lang="hr-HR" sz="2000" i="1">
                                      <a:latin typeface="Cambria Math" charset="0"/>
                                    </a:rPr>
                                  </m:ctrlPr>
                                </m:dPr>
                                <m:e>
                                  <m:r>
                                    <a:rPr lang="en-US" sz="2000" i="1">
                                      <a:latin typeface="Cambria Math" charset="0"/>
                                    </a:rPr>
                                    <m:t>𝑇𝑟𝑂</m:t>
                                  </m:r>
                                  <m:sSub>
                                    <m:sSubPr>
                                      <m:ctrlPr>
                                        <a:rPr lang="en-US" sz="2000" i="1">
                                          <a:latin typeface="Cambria Math" charset="0"/>
                                        </a:rPr>
                                      </m:ctrlPr>
                                    </m:sSubPr>
                                    <m:e>
                                      <m:r>
                                        <a:rPr lang="en-US" sz="2000" i="1">
                                          <a:latin typeface="Cambria Math" charset="0"/>
                                        </a:rPr>
                                        <m:t>𝑉</m:t>
                                      </m:r>
                                    </m:e>
                                    <m:sub>
                                      <m:r>
                                        <a:rPr lang="en-US" sz="2000" i="1">
                                          <a:latin typeface="Cambria Math" charset="0"/>
                                        </a:rPr>
                                        <m:t>𝑔</m:t>
                                      </m:r>
                                    </m:sub>
                                  </m:sSub>
                                  <m:d>
                                    <m:dPr>
                                      <m:ctrlPr>
                                        <a:rPr lang="en-US" sz="2000" i="1">
                                          <a:latin typeface="Cambria Math" charset="0"/>
                                        </a:rPr>
                                      </m:ctrlPr>
                                    </m:dPr>
                                    <m:e>
                                      <m:r>
                                        <a:rPr lang="en-US" sz="2000" i="1">
                                          <a:latin typeface="Cambria Math" charset="0"/>
                                        </a:rPr>
                                        <m:t>𝑎𝑛𝑎𝑙𝑦𝑧𝑒𝑟</m:t>
                                      </m:r>
                                    </m:e>
                                  </m:d>
                                  <m:r>
                                    <a:rPr lang="en-US" sz="2000" i="1">
                                      <a:latin typeface="Cambria Math" charset="0"/>
                                    </a:rPr>
                                    <m:t>−</m:t>
                                  </m:r>
                                  <m:r>
                                    <a:rPr lang="en-US" sz="2000" i="1">
                                      <a:latin typeface="Cambria Math" charset="0"/>
                                    </a:rPr>
                                    <m:t>𝑇𝑟𝑂</m:t>
                                  </m:r>
                                  <m:sSub>
                                    <m:sSubPr>
                                      <m:ctrlPr>
                                        <a:rPr lang="en-US" sz="2000" i="1">
                                          <a:latin typeface="Cambria Math" charset="0"/>
                                        </a:rPr>
                                      </m:ctrlPr>
                                    </m:sSubPr>
                                    <m:e>
                                      <m:r>
                                        <a:rPr lang="en-US" sz="2000" i="1">
                                          <a:latin typeface="Cambria Math" charset="0"/>
                                        </a:rPr>
                                        <m:t>𝑉</m:t>
                                      </m:r>
                                    </m:e>
                                    <m:sub>
                                      <m:r>
                                        <a:rPr lang="en-US" sz="2000" i="1">
                                          <a:latin typeface="Cambria Math" charset="0"/>
                                        </a:rPr>
                                        <m:t>𝑔</m:t>
                                      </m:r>
                                    </m:sub>
                                  </m:sSub>
                                  <m:r>
                                    <a:rPr lang="en-US" sz="2000" i="1">
                                      <a:latin typeface="Cambria Math" charset="0"/>
                                    </a:rPr>
                                    <m:t>(</m:t>
                                  </m:r>
                                  <m:r>
                                    <a:rPr lang="en-US" sz="2000" i="1">
                                      <a:latin typeface="Cambria Math" charset="0"/>
                                    </a:rPr>
                                    <m:t>𝑂𝑙𝑦𝑚𝑝𝑢𝑠𝐷𝑅</m:t>
                                  </m:r>
                                  <m:r>
                                    <a:rPr lang="en-US" sz="2000" i="1">
                                      <a:latin typeface="Cambria Math" charset="0"/>
                                    </a:rPr>
                                    <m:t>)</m:t>
                                  </m:r>
                                </m:e>
                              </m:d>
                            </m:e>
                          </m:nary>
                        </m:num>
                        <m:den>
                          <m:r>
                            <a:rPr lang="en-US" sz="2000" i="1" smtClean="0">
                              <a:latin typeface="Cambria Math" charset="0"/>
                            </a:rPr>
                            <m:t>#</m:t>
                          </m:r>
                          <m:r>
                            <a:rPr lang="en-US" sz="2000" b="0" i="1" smtClean="0">
                              <a:latin typeface="Cambria Math" charset="0"/>
                            </a:rPr>
                            <m:t>𝑔𝑐𝑒𝑙𝑙𝑠</m:t>
                          </m:r>
                          <m:r>
                            <a:rPr lang="en-US" sz="2000" b="0" i="1" smtClean="0">
                              <a:latin typeface="Cambria Math" charset="0"/>
                            </a:rPr>
                            <m:t> </m:t>
                          </m:r>
                          <m:r>
                            <a:rPr lang="en-US" sz="2000" b="0" i="1" smtClean="0">
                              <a:latin typeface="Cambria Math" charset="0"/>
                            </a:rPr>
                            <m:t>𝑤𝑖𝑡h</m:t>
                          </m:r>
                          <m:r>
                            <a:rPr lang="en-US" sz="2000" b="0" i="1" smtClean="0">
                              <a:latin typeface="Cambria Math" charset="0"/>
                            </a:rPr>
                            <m:t> </m:t>
                          </m:r>
                          <m:r>
                            <a:rPr lang="en-US" sz="2000" b="0" i="1" smtClean="0">
                              <a:latin typeface="Cambria Math" charset="0"/>
                            </a:rPr>
                            <m:t>𝑣𝑖𝑎𝑠</m:t>
                          </m:r>
                        </m:den>
                      </m:f>
                    </m:oMath>
                  </m:oMathPara>
                </a14:m>
                <a:endParaRPr sz="18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447800" y="1708658"/>
                <a:ext cx="6232154" cy="799258"/>
              </a:xfrm>
              <a:prstGeom prst="rect">
                <a:avLst/>
              </a:prstGeom>
              <a:blipFill rotWithShape="0">
                <a:blip r:embed="rId2"/>
                <a:stretch>
                  <a:fillRect/>
                </a:stretch>
              </a:blipFill>
            </p:spPr>
            <p:txBody>
              <a:bodyPr/>
              <a:lstStyle/>
              <a:p>
                <a:r>
                  <a:rPr>
                    <a:noFill/>
                  </a:rPr>
                  <a:t> </a:t>
                </a:r>
              </a:p>
            </p:txBody>
          </p:sp>
        </mc:Fallback>
      </mc:AlternateContent>
    </p:spTree>
    <p:extLst>
      <p:ext uri="{BB962C8B-B14F-4D97-AF65-F5344CB8AC3E}">
        <p14:creationId xmlns:p14="http://schemas.microsoft.com/office/powerpoint/2010/main" val="16348758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19"/>
                                        </p:tgtEl>
                                      </p:cBhvr>
                                    </p:animEffect>
                                    <p:set>
                                      <p:cBhvr>
                                        <p:cTn id="3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dirty="0"/>
          </a:p>
        </p:txBody>
      </p:sp>
      <p:sp>
        <p:nvSpPr>
          <p:cNvPr id="3" name="Content Placeholder 2"/>
          <p:cNvSpPr>
            <a:spLocks noGrp="1"/>
          </p:cNvSpPr>
          <p:nvPr>
            <p:ph idx="1"/>
          </p:nvPr>
        </p:nvSpPr>
        <p:spPr>
          <a:xfrm>
            <a:off x="533400" y="990600"/>
            <a:ext cx="8382000" cy="1295400"/>
          </a:xfrm>
        </p:spPr>
        <p:txBody>
          <a:bodyPr/>
          <a:lstStyle/>
          <a:p>
            <a:r>
              <a:rPr lang="en-US" dirty="0" smtClean="0"/>
              <a:t>Comparison of </a:t>
            </a:r>
            <a:r>
              <a:rPr lang="en-US" dirty="0" smtClean="0"/>
              <a:t>mismatch error </a:t>
            </a:r>
            <a:r>
              <a:rPr lang="en-US" dirty="0" smtClean="0"/>
              <a:t>in track utilization </a:t>
            </a:r>
            <a:r>
              <a:rPr lang="en-US" dirty="0" err="1" smtClean="0">
                <a:latin typeface="Courier" charset="0"/>
                <a:ea typeface="Courier" charset="0"/>
                <a:cs typeface="Courier" charset="0"/>
              </a:rPr>
              <a:t>TrU</a:t>
            </a:r>
            <a:r>
              <a:rPr lang="en-US" baseline="-25000" dirty="0" err="1" smtClean="0">
                <a:latin typeface="Courier" charset="0"/>
                <a:ea typeface="Courier" charset="0"/>
                <a:cs typeface="Courier" charset="0"/>
              </a:rPr>
              <a:t>g</a:t>
            </a:r>
            <a:endParaRPr lang="en-US" baseline="-25000" dirty="0" smtClean="0">
              <a:latin typeface="Courier" charset="0"/>
              <a:ea typeface="Courier" charset="0"/>
              <a:cs typeface="Courier" charset="0"/>
            </a:endParaRPr>
          </a:p>
        </p:txBody>
      </p:sp>
      <mc:AlternateContent xmlns:mc="http://schemas.openxmlformats.org/markup-compatibility/2006" xmlns:a14="http://schemas.microsoft.com/office/drawing/2010/main">
        <mc:Choice Requires="a14">
          <p:sp>
            <p:nvSpPr>
              <p:cNvPr id="7" name="TextBox 6"/>
              <p:cNvSpPr txBox="1"/>
              <p:nvPr/>
            </p:nvSpPr>
            <p:spPr>
              <a:xfrm>
                <a:off x="1347019" y="1860435"/>
                <a:ext cx="6061659" cy="799258"/>
              </a:xfrm>
              <a:prstGeom prst="rect">
                <a:avLst/>
              </a:prstGeom>
              <a:noFill/>
            </p:spPr>
            <p:txBody>
              <a:bodyPr wrap="none" rtlCol="0">
                <a:spAutoFit/>
              </a:bodyPr>
              <a:lstStyle/>
              <a:p>
                <a14:m>
                  <m:oMathPara xmlns="" xmlns:m="http://schemas.openxmlformats.org/officeDocument/2006/math">
                    <m:oMathParaPr>
                      <m:jc m:val="centerGroup"/>
                    </m:oMathParaPr>
                    <m:oMath xmlns:m="http://schemas.openxmlformats.org/officeDocument/2006/math">
                      <m:f>
                        <m:fPr>
                          <m:ctrlPr>
                            <a:rPr lang="mr-IN" sz="2000" i="1" smtClean="0">
                              <a:latin typeface="Cambria Math" charset="0"/>
                            </a:rPr>
                          </m:ctrlPr>
                        </m:fPr>
                        <m:num>
                          <m:nary>
                            <m:naryPr>
                              <m:chr m:val="∑"/>
                              <m:supHide m:val="on"/>
                              <m:ctrlPr>
                                <a:rPr lang="en-US" sz="2000" i="1">
                                  <a:latin typeface="Cambria Math" charset="0"/>
                                </a:rPr>
                              </m:ctrlPr>
                            </m:naryPr>
                            <m:sub>
                              <m:r>
                                <a:rPr lang="en-US" sz="2000" i="1">
                                  <a:latin typeface="Cambria Math" charset="0"/>
                                </a:rPr>
                                <m:t>∀</m:t>
                              </m:r>
                              <m:r>
                                <a:rPr lang="en-US" sz="2000" i="1">
                                  <a:latin typeface="Cambria Math" charset="0"/>
                                </a:rPr>
                                <m:t>𝑔</m:t>
                              </m:r>
                              <m:r>
                                <a:rPr lang="en-US" sz="2000" i="1">
                                  <a:latin typeface="Cambria Math" charset="0"/>
                                </a:rPr>
                                <m:t> </m:t>
                              </m:r>
                              <m:r>
                                <a:rPr lang="en-US" sz="2000" i="1">
                                  <a:latin typeface="Cambria Math" charset="0"/>
                                </a:rPr>
                                <m:t>𝑤𝑖𝑡h</m:t>
                              </m:r>
                              <m:r>
                                <a:rPr lang="en-US" sz="2000" i="1">
                                  <a:latin typeface="Cambria Math" charset="0"/>
                                </a:rPr>
                                <m:t> </m:t>
                              </m:r>
                              <m:r>
                                <a:rPr lang="en-US" sz="2000" i="1">
                                  <a:latin typeface="Cambria Math" charset="0"/>
                                </a:rPr>
                                <m:t>𝑣𝑖𝑎𝑠</m:t>
                              </m:r>
                            </m:sub>
                            <m:sup/>
                            <m:e>
                              <m:d>
                                <m:dPr>
                                  <m:begChr m:val="|"/>
                                  <m:endChr m:val="|"/>
                                  <m:ctrlPr>
                                    <a:rPr lang="hr-HR" sz="2000" i="1">
                                      <a:latin typeface="Cambria Math" charset="0"/>
                                    </a:rPr>
                                  </m:ctrlPr>
                                </m:dPr>
                                <m:e>
                                  <m:r>
                                    <a:rPr lang="en-US" sz="2000" i="1">
                                      <a:latin typeface="Cambria Math" charset="0"/>
                                    </a:rPr>
                                    <m:t>𝑇𝑟</m:t>
                                  </m:r>
                                  <m:sSub>
                                    <m:sSubPr>
                                      <m:ctrlPr>
                                        <a:rPr lang="en-US" sz="2000" b="0" i="1" smtClean="0">
                                          <a:latin typeface="Cambria Math" charset="0"/>
                                        </a:rPr>
                                      </m:ctrlPr>
                                    </m:sSubPr>
                                    <m:e>
                                      <m:r>
                                        <a:rPr lang="en-US" sz="2000" b="0" i="1" smtClean="0">
                                          <a:latin typeface="Cambria Math" charset="0"/>
                                        </a:rPr>
                                        <m:t>𝑈</m:t>
                                      </m:r>
                                    </m:e>
                                    <m:sub>
                                      <m:r>
                                        <a:rPr lang="en-US" sz="2000" b="0" i="1" smtClean="0">
                                          <a:latin typeface="Cambria Math" charset="0"/>
                                        </a:rPr>
                                        <m:t>𝑔</m:t>
                                      </m:r>
                                    </m:sub>
                                  </m:sSub>
                                  <m:d>
                                    <m:dPr>
                                      <m:ctrlPr>
                                        <a:rPr lang="en-US" sz="2000" i="1">
                                          <a:latin typeface="Cambria Math" charset="0"/>
                                        </a:rPr>
                                      </m:ctrlPr>
                                    </m:dPr>
                                    <m:e>
                                      <m:r>
                                        <a:rPr lang="en-US" sz="2000" i="1">
                                          <a:latin typeface="Cambria Math" charset="0"/>
                                        </a:rPr>
                                        <m:t>𝑎𝑛𝑎𝑙𝑦𝑧𝑒𝑟</m:t>
                                      </m:r>
                                    </m:e>
                                  </m:d>
                                  <m:r>
                                    <a:rPr lang="en-US" sz="2000" i="1">
                                      <a:latin typeface="Cambria Math" charset="0"/>
                                    </a:rPr>
                                    <m:t>−</m:t>
                                  </m:r>
                                  <m:r>
                                    <a:rPr lang="en-US" sz="2000" i="1">
                                      <a:latin typeface="Cambria Math" charset="0"/>
                                    </a:rPr>
                                    <m:t>𝑇𝑟</m:t>
                                  </m:r>
                                  <m:sSub>
                                    <m:sSubPr>
                                      <m:ctrlPr>
                                        <a:rPr lang="en-US" sz="2000" b="0" i="1" smtClean="0">
                                          <a:latin typeface="Cambria Math" charset="0"/>
                                        </a:rPr>
                                      </m:ctrlPr>
                                    </m:sSubPr>
                                    <m:e>
                                      <m:r>
                                        <a:rPr lang="en-US" sz="2000" b="0" i="1" smtClean="0">
                                          <a:latin typeface="Cambria Math" charset="0"/>
                                        </a:rPr>
                                        <m:t>𝑈</m:t>
                                      </m:r>
                                    </m:e>
                                    <m:sub>
                                      <m:r>
                                        <a:rPr lang="en-US" sz="2000" b="0" i="1" smtClean="0">
                                          <a:latin typeface="Cambria Math" charset="0"/>
                                        </a:rPr>
                                        <m:t>𝑔</m:t>
                                      </m:r>
                                    </m:sub>
                                  </m:sSub>
                                  <m:r>
                                    <a:rPr lang="en-US" sz="2000" i="1" smtClean="0">
                                      <a:latin typeface="Cambria Math" charset="0"/>
                                    </a:rPr>
                                    <m:t> </m:t>
                                  </m:r>
                                  <m:r>
                                    <a:rPr lang="en-US" sz="2000" i="1">
                                      <a:latin typeface="Cambria Math" charset="0"/>
                                    </a:rPr>
                                    <m:t>(</m:t>
                                  </m:r>
                                  <m:r>
                                    <a:rPr lang="en-US" sz="2000" i="1">
                                      <a:latin typeface="Cambria Math" charset="0"/>
                                    </a:rPr>
                                    <m:t>𝑂𝑙𝑦𝑚𝑝𝑢𝑠𝐷𝑅</m:t>
                                  </m:r>
                                  <m:r>
                                    <a:rPr lang="en-US" sz="2000" i="1">
                                      <a:latin typeface="Cambria Math" charset="0"/>
                                    </a:rPr>
                                    <m:t>)</m:t>
                                  </m:r>
                                </m:e>
                              </m:d>
                            </m:e>
                          </m:nary>
                        </m:num>
                        <m:den>
                          <m:r>
                            <a:rPr lang="en-US" sz="2000" i="1" smtClean="0">
                              <a:latin typeface="Cambria Math" charset="0"/>
                            </a:rPr>
                            <m:t>#</m:t>
                          </m:r>
                          <m:r>
                            <a:rPr lang="en-US" sz="2000" b="0" i="1" smtClean="0">
                              <a:latin typeface="Cambria Math" charset="0"/>
                            </a:rPr>
                            <m:t>𝑔𝑐𝑒𝑙𝑙𝑠</m:t>
                          </m:r>
                          <m:r>
                            <a:rPr lang="en-US" sz="2000" b="0" i="1" smtClean="0">
                              <a:latin typeface="Cambria Math" charset="0"/>
                            </a:rPr>
                            <m:t> </m:t>
                          </m:r>
                          <m:r>
                            <a:rPr lang="en-US" sz="2000" b="0" i="1" smtClean="0">
                              <a:latin typeface="Cambria Math" charset="0"/>
                            </a:rPr>
                            <m:t>𝑤𝑖𝑡h</m:t>
                          </m:r>
                          <m:r>
                            <a:rPr lang="en-US" sz="2000" b="0" i="1" smtClean="0">
                              <a:latin typeface="Cambria Math" charset="0"/>
                            </a:rPr>
                            <m:t> </m:t>
                          </m:r>
                          <m:r>
                            <a:rPr lang="en-US" sz="2000" b="0" i="1" smtClean="0">
                              <a:latin typeface="Cambria Math" charset="0"/>
                            </a:rPr>
                            <m:t>𝑣𝑖𝑎𝑠</m:t>
                          </m:r>
                        </m:den>
                      </m:f>
                    </m:oMath>
                  </m:oMathPara>
                </a14:m>
                <a:endParaRPr sz="1800" dirty="0"/>
              </a:p>
            </p:txBody>
          </p:sp>
        </mc:Choice>
        <mc:Fallback xmlns="">
          <p:sp>
            <p:nvSpPr>
              <p:cNvPr id="7" name="TextBox 6"/>
              <p:cNvSpPr txBox="1">
                <a:spLocks noRot="1" noChangeAspect="1" noMove="1" noResize="1" noEditPoints="1" noAdjustHandles="1" noChangeArrowheads="1" noChangeShapeType="1" noTextEdit="1"/>
              </p:cNvSpPr>
              <p:nvPr/>
            </p:nvSpPr>
            <p:spPr>
              <a:xfrm>
                <a:off x="1347019" y="1860435"/>
                <a:ext cx="6061659" cy="799258"/>
              </a:xfrm>
              <a:prstGeom prst="rect">
                <a:avLst/>
              </a:prstGeom>
              <a:blipFill rotWithShape="0">
                <a:blip r:embed="rId2"/>
                <a:stretch>
                  <a:fillRect/>
                </a:stretch>
              </a:blipFill>
            </p:spPr>
            <p:txBody>
              <a:bodyPr/>
              <a:lstStyle/>
              <a:p>
                <a:r>
                  <a:rPr>
                    <a:noFill/>
                  </a:rPr>
                  <a:t> </a:t>
                </a:r>
              </a:p>
            </p:txBody>
          </p:sp>
        </mc:Fallback>
      </mc:AlternateContent>
      <p:graphicFrame>
        <p:nvGraphicFramePr>
          <p:cNvPr id="8" name="Content Placeholder 3"/>
          <p:cNvGraphicFramePr>
            <a:graphicFrameLocks/>
          </p:cNvGraphicFramePr>
          <p:nvPr>
            <p:extLst>
              <p:ext uri="{D42A27DB-BD31-4B8C-83A1-F6EECF244321}">
                <p14:modId xmlns:p14="http://schemas.microsoft.com/office/powerpoint/2010/main" val="1830821876"/>
              </p:ext>
            </p:extLst>
          </p:nvPr>
        </p:nvGraphicFramePr>
        <p:xfrm>
          <a:off x="1347019" y="2819400"/>
          <a:ext cx="7156763" cy="3390899"/>
        </p:xfrm>
        <a:graphic>
          <a:graphicData uri="http://schemas.openxmlformats.org/drawingml/2006/table">
            <a:tbl>
              <a:tblPr firstRow="1" lastRow="1" bandRow="1">
                <a:tableStyleId>{21E4AEA4-8DFA-4A89-87EB-49C32662AFE0}</a:tableStyleId>
              </a:tblPr>
              <a:tblGrid>
                <a:gridCol w="1782830"/>
                <a:gridCol w="1259133"/>
                <a:gridCol w="1066800"/>
                <a:gridCol w="1066800"/>
                <a:gridCol w="990600"/>
                <a:gridCol w="990600"/>
              </a:tblGrid>
              <a:tr h="175638">
                <a:tc>
                  <a:txBody>
                    <a:bodyPr/>
                    <a:lstStyle/>
                    <a:p>
                      <a:pPr algn="ctr" fontAlgn="b">
                        <a:lnSpc>
                          <a:spcPct val="100000"/>
                        </a:lnSpc>
                      </a:pPr>
                      <a:r>
                        <a:rPr lang="en-US" sz="1400" u="none" strike="noStrike" dirty="0" smtClean="0">
                          <a:effectLst/>
                        </a:rPr>
                        <a:t>BENCHMARK</a:t>
                      </a:r>
                      <a:endParaRPr lang="en-US" sz="1400" b="1"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smtClean="0">
                          <a:effectLst/>
                        </a:rPr>
                        <a:t>Olympus-GR</a:t>
                      </a:r>
                      <a:endParaRPr lang="en-US" sz="1400" b="1"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smtClean="0">
                          <a:effectLst/>
                        </a:rPr>
                        <a:t>RR/NTA</a:t>
                      </a:r>
                      <a:endParaRPr lang="en-US" sz="1400" b="1"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err="1" smtClean="0">
                          <a:effectLst/>
                        </a:rPr>
                        <a:t>RR+ViA</a:t>
                      </a:r>
                      <a:endParaRPr lang="en-US" sz="1400" b="1"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err="1" smtClean="0">
                          <a:effectLst/>
                        </a:rPr>
                        <a:t>NTA+ViA</a:t>
                      </a:r>
                      <a:endParaRPr lang="en-US" sz="1400" b="1"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a:effectLst/>
                        </a:rPr>
                        <a:t>OURS</a:t>
                      </a:r>
                      <a:endParaRPr lang="en-US" sz="1400" b="1"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mgc_des_perf_1</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20.71%</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21.35%</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18.43%</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17.73%</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11.52%</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mgc_des_perf_a</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11.37%</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11.36%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10.03%</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11.29%</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8.27%</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mgc_des_perf_b</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11.66%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11.99%</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10.41%</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12.05%</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8.06%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mgc_edit_dist_a</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15.10%</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15.88%</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13.96%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14.74%</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11.93%</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a:effectLst/>
                        </a:rPr>
                        <a:t>mgc_fft_1</a:t>
                      </a:r>
                      <a:endParaRPr lang="en-US"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18.42%</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19.37%</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16.96%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16.10%</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12.68%</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mgc_fft_2</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13.19%</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14.53%</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13.52%</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14.88%</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9.29%</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mgc_fft_a</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11.98%</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11.56%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11.15%</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10.06%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10.86%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mgc_fft_b</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10.12%</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9.76%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9.32%</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9.30%</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10.65%</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mgc_matrix_mult_1</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19.00%</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19.96%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17.59%</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17.71%</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11.18%</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mgc_matrix_mult_a</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11.27%</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11.10%</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9.87%</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10.48%</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7.89%</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mgc_matrix_mult_b</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8.67%</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8.59%</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7.93%</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9.51%</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7.43%</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mgc_pci_bridge32_a</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11.25%</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9.76%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8.86%</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9.86%</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7.56%</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u="none" strike="noStrike" dirty="0">
                          <a:effectLst/>
                        </a:rPr>
                        <a:t>mgc_pci_bridge32_b</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6.75%</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5.53%</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5.23%</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a:effectLst/>
                        </a:rPr>
                        <a:t>6.43%</a:t>
                      </a:r>
                      <a:endParaRPr lang="mr-IN" sz="1400" b="0" i="0" u="none" strike="noStrike">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u="none" strike="noStrike" dirty="0">
                          <a:effectLst/>
                        </a:rPr>
                        <a:t>5.43%</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75638">
                <a:tc>
                  <a:txBody>
                    <a:bodyPr/>
                    <a:lstStyle/>
                    <a:p>
                      <a:pPr algn="ctr" fontAlgn="b">
                        <a:lnSpc>
                          <a:spcPct val="100000"/>
                        </a:lnSpc>
                      </a:pPr>
                      <a:r>
                        <a:rPr lang="en-US" sz="1400" b="0" u="none" strike="noStrike" dirty="0">
                          <a:effectLst/>
                        </a:rPr>
                        <a:t>AVERAGE</a:t>
                      </a:r>
                      <a:endParaRPr lang="en-US"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b="0" u="none" strike="noStrike" dirty="0">
                          <a:effectLst/>
                        </a:rPr>
                        <a:t>13.04%</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b="0" u="none" strike="noStrike" dirty="0">
                          <a:effectLst/>
                        </a:rPr>
                        <a:t>13.13%</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b="0" u="none" strike="noStrike" dirty="0">
                          <a:effectLst/>
                        </a:rPr>
                        <a:t>11.79%</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b="0" u="none" strike="noStrike" dirty="0">
                          <a:effectLst/>
                        </a:rPr>
                        <a:t>12.32%</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mr-IN" sz="1400" b="0" u="none" strike="noStrike" dirty="0">
                          <a:effectLst/>
                        </a:rPr>
                        <a:t>9.44%</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grpSp>
        <p:nvGrpSpPr>
          <p:cNvPr id="9" name="Group 8"/>
          <p:cNvGrpSpPr/>
          <p:nvPr/>
        </p:nvGrpSpPr>
        <p:grpSpPr>
          <a:xfrm>
            <a:off x="3200400" y="2819400"/>
            <a:ext cx="5894157" cy="3376492"/>
            <a:chOff x="3352800" y="2701733"/>
            <a:chExt cx="5894157" cy="3376492"/>
          </a:xfrm>
        </p:grpSpPr>
        <p:sp>
          <p:nvSpPr>
            <p:cNvPr id="10" name="Rounded Rectangle 9"/>
            <p:cNvSpPr/>
            <p:nvPr/>
          </p:nvSpPr>
          <p:spPr>
            <a:xfrm>
              <a:off x="3352800" y="2701733"/>
              <a:ext cx="2209800" cy="3376492"/>
            </a:xfrm>
            <a:prstGeom prst="roundRect">
              <a:avLst>
                <a:gd name="adj" fmla="val 650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Box 10"/>
            <p:cNvSpPr txBox="1"/>
            <p:nvPr/>
          </p:nvSpPr>
          <p:spPr>
            <a:xfrm>
              <a:off x="5585005" y="2961968"/>
              <a:ext cx="3661952" cy="1323439"/>
            </a:xfrm>
            <a:prstGeom prst="rect">
              <a:avLst/>
            </a:prstGeom>
            <a:solidFill>
              <a:srgbClr val="FFFF00"/>
            </a:solidFill>
          </p:spPr>
          <p:txBody>
            <a:bodyPr wrap="square" rtlCol="0">
              <a:spAutoFit/>
            </a:bodyPr>
            <a:lstStyle/>
            <a:p>
              <a:r>
                <a:rPr lang="en-US" dirty="0" smtClean="0"/>
                <a:t>Error in </a:t>
              </a:r>
              <a:r>
                <a:rPr lang="en-US" dirty="0" smtClean="0">
                  <a:latin typeface="Courier" charset="0"/>
                  <a:ea typeface="Courier" charset="0"/>
                  <a:cs typeface="Courier" charset="0"/>
                </a:rPr>
                <a:t>TrU</a:t>
              </a:r>
              <a:r>
                <a:rPr lang="en-US" baseline="-25000" dirty="0" smtClean="0">
                  <a:latin typeface="Courier" charset="0"/>
                  <a:ea typeface="Courier" charset="0"/>
                  <a:cs typeface="Courier" charset="0"/>
                </a:rPr>
                <a:t>g</a:t>
              </a:r>
              <a:r>
                <a:rPr lang="en-US" dirty="0" smtClean="0"/>
                <a:t> </a:t>
              </a:r>
            </a:p>
            <a:p>
              <a:r>
                <a:rPr lang="en-US" dirty="0" smtClean="0"/>
                <a:t>Olympus-GR: considers only the track utilization of global routes</a:t>
              </a:r>
            </a:p>
            <a:p>
              <a:r>
                <a:rPr lang="en-US" dirty="0" smtClean="0"/>
                <a:t>RR/NTA: also considers the track utilization of local nets</a:t>
              </a:r>
              <a:endParaRPr dirty="0"/>
            </a:p>
          </p:txBody>
        </p:sp>
      </p:grpSp>
      <p:grpSp>
        <p:nvGrpSpPr>
          <p:cNvPr id="12" name="Group 11"/>
          <p:cNvGrpSpPr/>
          <p:nvPr/>
        </p:nvGrpSpPr>
        <p:grpSpPr>
          <a:xfrm>
            <a:off x="2133599" y="2819400"/>
            <a:ext cx="5413387" cy="3376492"/>
            <a:chOff x="4107143" y="1415485"/>
            <a:chExt cx="5413387" cy="3376492"/>
          </a:xfrm>
        </p:grpSpPr>
        <p:sp>
          <p:nvSpPr>
            <p:cNvPr id="13" name="Rounded Rectangle 12"/>
            <p:cNvSpPr/>
            <p:nvPr/>
          </p:nvSpPr>
          <p:spPr>
            <a:xfrm>
              <a:off x="7310730" y="1415485"/>
              <a:ext cx="2209800" cy="3376492"/>
            </a:xfrm>
            <a:prstGeom prst="roundRect">
              <a:avLst>
                <a:gd name="adj" fmla="val 650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4107143" y="2828431"/>
              <a:ext cx="3287803" cy="1077218"/>
            </a:xfrm>
            <a:prstGeom prst="rect">
              <a:avLst/>
            </a:prstGeom>
            <a:solidFill>
              <a:srgbClr val="FFFF00"/>
            </a:solidFill>
          </p:spPr>
          <p:txBody>
            <a:bodyPr wrap="square" rtlCol="0">
              <a:spAutoFit/>
            </a:bodyPr>
            <a:lstStyle/>
            <a:p>
              <a:r>
                <a:rPr lang="en-US" dirty="0" smtClean="0"/>
                <a:t>Error in </a:t>
              </a:r>
              <a:r>
                <a:rPr lang="en-US" dirty="0" smtClean="0">
                  <a:latin typeface="Courier" charset="0"/>
                  <a:ea typeface="Courier" charset="0"/>
                  <a:cs typeface="Courier" charset="0"/>
                </a:rPr>
                <a:t>TrU</a:t>
              </a:r>
              <a:r>
                <a:rPr lang="en-US" baseline="-25000" dirty="0" smtClean="0">
                  <a:latin typeface="Courier" charset="0"/>
                  <a:ea typeface="Courier" charset="0"/>
                  <a:cs typeface="Courier" charset="0"/>
                </a:rPr>
                <a:t>g</a:t>
              </a:r>
              <a:r>
                <a:rPr lang="en-US" dirty="0" smtClean="0"/>
                <a:t> </a:t>
              </a:r>
            </a:p>
            <a:p>
              <a:r>
                <a:rPr lang="en-US" dirty="0" err="1" smtClean="0"/>
                <a:t>RR+</a:t>
              </a:r>
              <a:r>
                <a:rPr lang="en-US" dirty="0" err="1" smtClean="0"/>
                <a:t>ViA</a:t>
              </a:r>
              <a:r>
                <a:rPr lang="en-US" dirty="0" smtClean="0"/>
                <a:t> </a:t>
              </a:r>
              <a:r>
                <a:rPr lang="en-US" dirty="0" smtClean="0"/>
                <a:t>and </a:t>
              </a:r>
              <a:r>
                <a:rPr lang="en-US" dirty="0" err="1" smtClean="0"/>
                <a:t>NTA+</a:t>
              </a:r>
              <a:r>
                <a:rPr lang="en-US" dirty="0" err="1" smtClean="0"/>
                <a:t>ViA</a:t>
              </a:r>
              <a:r>
                <a:rPr lang="en-US" dirty="0" smtClean="0"/>
                <a:t>: </a:t>
              </a:r>
              <a:r>
                <a:rPr lang="en-US" dirty="0" err="1" smtClean="0"/>
                <a:t>ViA</a:t>
              </a:r>
              <a:r>
                <a:rPr lang="en-US" dirty="0" smtClean="0"/>
                <a:t> analyzes the track assignment solution generated by NTA or RR</a:t>
              </a:r>
              <a:endParaRPr dirty="0"/>
            </a:p>
          </p:txBody>
        </p:sp>
      </p:grpSp>
      <p:grpSp>
        <p:nvGrpSpPr>
          <p:cNvPr id="15" name="Group 14"/>
          <p:cNvGrpSpPr/>
          <p:nvPr/>
        </p:nvGrpSpPr>
        <p:grpSpPr>
          <a:xfrm>
            <a:off x="5562601" y="2804992"/>
            <a:ext cx="2963585" cy="3376492"/>
            <a:chOff x="7464964" y="3143240"/>
            <a:chExt cx="2963585" cy="3376492"/>
          </a:xfrm>
        </p:grpSpPr>
        <p:sp>
          <p:nvSpPr>
            <p:cNvPr id="16" name="Rounded Rectangle 15"/>
            <p:cNvSpPr/>
            <p:nvPr/>
          </p:nvSpPr>
          <p:spPr>
            <a:xfrm>
              <a:off x="9449348" y="3143240"/>
              <a:ext cx="979201" cy="3376492"/>
            </a:xfrm>
            <a:prstGeom prst="roundRect">
              <a:avLst>
                <a:gd name="adj" fmla="val 650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TextBox 16"/>
            <p:cNvSpPr txBox="1"/>
            <p:nvPr/>
          </p:nvSpPr>
          <p:spPr>
            <a:xfrm>
              <a:off x="7464964" y="4811900"/>
              <a:ext cx="1997684" cy="584775"/>
            </a:xfrm>
            <a:prstGeom prst="rect">
              <a:avLst/>
            </a:prstGeom>
            <a:solidFill>
              <a:srgbClr val="FFFF00"/>
            </a:solidFill>
          </p:spPr>
          <p:txBody>
            <a:bodyPr wrap="square" rtlCol="0">
              <a:spAutoFit/>
            </a:bodyPr>
            <a:lstStyle/>
            <a:p>
              <a:r>
                <a:rPr lang="en-US" smtClean="0"/>
                <a:t>Error in </a:t>
              </a:r>
              <a:r>
                <a:rPr lang="en-US" dirty="0" smtClean="0">
                  <a:latin typeface="Courier" charset="0"/>
                  <a:ea typeface="Courier" charset="0"/>
                  <a:cs typeface="Courier" charset="0"/>
                </a:rPr>
                <a:t>TrU</a:t>
              </a:r>
              <a:r>
                <a:rPr lang="en-US" baseline="-25000" dirty="0" smtClean="0">
                  <a:latin typeface="Courier" charset="0"/>
                  <a:ea typeface="Courier" charset="0"/>
                  <a:cs typeface="Courier" charset="0"/>
                </a:rPr>
                <a:t>g</a:t>
              </a:r>
              <a:r>
                <a:rPr lang="en-US" dirty="0" smtClean="0"/>
                <a:t> for our analyzer </a:t>
              </a:r>
              <a:r>
                <a:rPr lang="en-US" dirty="0" err="1" smtClean="0"/>
                <a:t>TraPL</a:t>
              </a:r>
              <a:endParaRPr lang="en-US" dirty="0" smtClean="0"/>
            </a:p>
          </p:txBody>
        </p:sp>
      </p:grpSp>
      <p:grpSp>
        <p:nvGrpSpPr>
          <p:cNvPr id="18" name="Group 17"/>
          <p:cNvGrpSpPr/>
          <p:nvPr/>
        </p:nvGrpSpPr>
        <p:grpSpPr>
          <a:xfrm>
            <a:off x="1328083" y="5943600"/>
            <a:ext cx="7198103" cy="907645"/>
            <a:chOff x="7709647" y="8096240"/>
            <a:chExt cx="7198103" cy="907645"/>
          </a:xfrm>
        </p:grpSpPr>
        <p:sp>
          <p:nvSpPr>
            <p:cNvPr id="19" name="Rounded Rectangle 18"/>
            <p:cNvSpPr/>
            <p:nvPr/>
          </p:nvSpPr>
          <p:spPr>
            <a:xfrm>
              <a:off x="7709647" y="8096240"/>
              <a:ext cx="7198103" cy="322870"/>
            </a:xfrm>
            <a:prstGeom prst="roundRect">
              <a:avLst>
                <a:gd name="adj" fmla="val 3999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TextBox 19"/>
            <p:cNvSpPr txBox="1"/>
            <p:nvPr/>
          </p:nvSpPr>
          <p:spPr>
            <a:xfrm>
              <a:off x="7981764" y="8419110"/>
              <a:ext cx="4536604" cy="584775"/>
            </a:xfrm>
            <a:prstGeom prst="rect">
              <a:avLst/>
            </a:prstGeom>
            <a:solidFill>
              <a:srgbClr val="FFFF00"/>
            </a:solidFill>
          </p:spPr>
          <p:txBody>
            <a:bodyPr wrap="square" rtlCol="0">
              <a:spAutoFit/>
            </a:bodyPr>
            <a:lstStyle/>
            <a:p>
              <a:r>
                <a:rPr lang="en-US" dirty="0"/>
                <a:t>Our analyzer </a:t>
              </a:r>
              <a:r>
                <a:rPr lang="en-US" dirty="0" err="1"/>
                <a:t>TraPL</a:t>
              </a:r>
              <a:r>
                <a:rPr lang="en-US" dirty="0"/>
                <a:t> results in the smallest mismatch in </a:t>
              </a:r>
              <a:r>
                <a:rPr lang="en-US" dirty="0" smtClean="0">
                  <a:latin typeface="Courier" charset="0"/>
                  <a:ea typeface="Courier" charset="0"/>
                  <a:cs typeface="Courier" charset="0"/>
                </a:rPr>
                <a:t>TrU</a:t>
              </a:r>
              <a:r>
                <a:rPr lang="en-US" baseline="-25000" dirty="0" smtClean="0">
                  <a:latin typeface="Courier" charset="0"/>
                  <a:ea typeface="Courier" charset="0"/>
                  <a:cs typeface="Courier" charset="0"/>
                </a:rPr>
                <a:t>g</a:t>
              </a:r>
              <a:r>
                <a:rPr lang="en-US" dirty="0" smtClean="0"/>
                <a:t> </a:t>
              </a:r>
              <a:r>
                <a:rPr lang="en-US" dirty="0"/>
                <a:t>with respect to Olympus-DR</a:t>
              </a:r>
            </a:p>
          </p:txBody>
        </p:sp>
      </p:grpSp>
    </p:spTree>
    <p:extLst>
      <p:ext uri="{BB962C8B-B14F-4D97-AF65-F5344CB8AC3E}">
        <p14:creationId xmlns:p14="http://schemas.microsoft.com/office/powerpoint/2010/main" val="20292285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dirty="0"/>
          </a:p>
        </p:txBody>
      </p:sp>
      <p:sp>
        <p:nvSpPr>
          <p:cNvPr id="3" name="Content Placeholder 2"/>
          <p:cNvSpPr>
            <a:spLocks noGrp="1"/>
          </p:cNvSpPr>
          <p:nvPr>
            <p:ph idx="1"/>
          </p:nvPr>
        </p:nvSpPr>
        <p:spPr>
          <a:xfrm>
            <a:off x="533400" y="990600"/>
            <a:ext cx="8382000" cy="1295400"/>
          </a:xfrm>
        </p:spPr>
        <p:txBody>
          <a:bodyPr/>
          <a:lstStyle/>
          <a:p>
            <a:r>
              <a:rPr lang="en-US" dirty="0" smtClean="0"/>
              <a:t>Comparison of runtimes (in seconds)</a:t>
            </a:r>
            <a:endParaRPr lang="en-US" baseline="-25000" dirty="0" smtClean="0">
              <a:latin typeface="Courier" charset="0"/>
              <a:ea typeface="Courier" charset="0"/>
              <a:cs typeface="Courier" charset="0"/>
            </a:endParaRPr>
          </a:p>
        </p:txBody>
      </p:sp>
      <p:graphicFrame>
        <p:nvGraphicFramePr>
          <p:cNvPr id="6" name="Content Placeholder 3"/>
          <p:cNvGraphicFramePr>
            <a:graphicFrameLocks/>
          </p:cNvGraphicFramePr>
          <p:nvPr>
            <p:extLst>
              <p:ext uri="{D42A27DB-BD31-4B8C-83A1-F6EECF244321}">
                <p14:modId xmlns:p14="http://schemas.microsoft.com/office/powerpoint/2010/main" val="646752300"/>
              </p:ext>
            </p:extLst>
          </p:nvPr>
        </p:nvGraphicFramePr>
        <p:xfrm>
          <a:off x="1790700" y="2133600"/>
          <a:ext cx="5867400" cy="3390899"/>
        </p:xfrm>
        <a:graphic>
          <a:graphicData uri="http://schemas.openxmlformats.org/drawingml/2006/table">
            <a:tbl>
              <a:tblPr firstRow="1" lastRow="1" bandRow="1">
                <a:tableStyleId>{21E4AEA4-8DFA-4A89-87EB-49C32662AFE0}</a:tableStyleId>
              </a:tblPr>
              <a:tblGrid>
                <a:gridCol w="1782830"/>
                <a:gridCol w="884170"/>
                <a:gridCol w="990600"/>
                <a:gridCol w="990600"/>
                <a:gridCol w="1219200"/>
              </a:tblGrid>
              <a:tr h="160020">
                <a:tc>
                  <a:txBody>
                    <a:bodyPr/>
                    <a:lstStyle/>
                    <a:p>
                      <a:pPr algn="ctr" fontAlgn="b">
                        <a:lnSpc>
                          <a:spcPct val="100000"/>
                        </a:lnSpc>
                      </a:pPr>
                      <a:r>
                        <a:rPr lang="en-US" sz="1400" u="none" strike="noStrike" dirty="0" smtClean="0">
                          <a:effectLst/>
                          <a:latin typeface="+mn-lt"/>
                        </a:rPr>
                        <a:t>BENCHMARK</a:t>
                      </a:r>
                      <a:endParaRPr lang="en-US" sz="1400" b="1"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smtClean="0">
                          <a:effectLst/>
                          <a:latin typeface="+mn-lt"/>
                        </a:rPr>
                        <a:t>RR</a:t>
                      </a:r>
                      <a:endParaRPr lang="en-US" sz="1400" b="1"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a:effectLst/>
                          <a:latin typeface="+mn-lt"/>
                        </a:rPr>
                        <a:t>NTA</a:t>
                      </a:r>
                      <a:endParaRPr lang="en-US" sz="1400" b="1"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smtClean="0">
                          <a:effectLst/>
                          <a:latin typeface="+mn-lt"/>
                        </a:rPr>
                        <a:t>TraPL</a:t>
                      </a:r>
                      <a:endParaRPr lang="en-US" sz="1400" b="1"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u="none" strike="noStrike" dirty="0" smtClean="0">
                          <a:effectLst/>
                          <a:latin typeface="+mn-lt"/>
                        </a:rPr>
                        <a:t>Olympus-DR</a:t>
                      </a:r>
                      <a:endParaRPr lang="en-US" sz="1400" b="1"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dirty="0">
                          <a:effectLst/>
                          <a:latin typeface="+mn-lt"/>
                        </a:rPr>
                        <a:t>mgc_des_perf_1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0.3</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a:effectLst/>
                          <a:latin typeface="+mn-lt"/>
                        </a:rPr>
                        <a:t>3.3</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a:effectLst/>
                          <a:latin typeface="+mn-lt"/>
                        </a:rPr>
                        <a:t>46.1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7200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dirty="0">
                          <a:effectLst/>
                          <a:latin typeface="+mn-lt"/>
                        </a:rPr>
                        <a:t>mgc_des_perf_a</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0.4</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11.6</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55.9</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3000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dirty="0">
                          <a:effectLst/>
                          <a:latin typeface="+mn-lt"/>
                        </a:rPr>
                        <a:t>mgc_des_perf_b</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dirty="0">
                          <a:effectLst/>
                          <a:latin typeface="+mn-lt"/>
                        </a:rPr>
                        <a:t>0.3</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5.2</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a:effectLst/>
                          <a:latin typeface="+mn-lt"/>
                        </a:rPr>
                        <a:t>48.4</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1800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dirty="0">
                          <a:effectLst/>
                          <a:latin typeface="+mn-lt"/>
                        </a:rPr>
                        <a:t>mgc_edit_dist_a</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0.8</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20.0</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115.4</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14400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a:effectLst/>
                          <a:latin typeface="+mn-lt"/>
                        </a:rPr>
                        <a:t>mgc_fft_1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1.1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11.6</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2400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a:effectLst/>
                          <a:latin typeface="+mn-lt"/>
                        </a:rPr>
                        <a:t>mgc_fft_2</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1.8</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10.2</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1200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dirty="0">
                          <a:effectLst/>
                          <a:latin typeface="+mn-lt"/>
                        </a:rPr>
                        <a:t>mgc_fft_a</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0.2</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dirty="0">
                          <a:effectLst/>
                          <a:latin typeface="+mn-lt"/>
                        </a:rPr>
                        <a:t>12.0</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a:effectLst/>
                          <a:latin typeface="+mn-lt"/>
                        </a:rPr>
                        <a:t>16.1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1500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dirty="0">
                          <a:effectLst/>
                          <a:latin typeface="+mn-lt"/>
                        </a:rPr>
                        <a:t>mgc_fft_b</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0.2</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dirty="0">
                          <a:effectLst/>
                          <a:latin typeface="+mn-lt"/>
                        </a:rPr>
                        <a:t>4.7</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17.7</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1200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a:effectLst/>
                          <a:latin typeface="+mn-lt"/>
                        </a:rPr>
                        <a:t>mgc_matrix_mult_1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0.5</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a:effectLst/>
                          <a:latin typeface="+mn-lt"/>
                        </a:rPr>
                        <a:t>12.0</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65.1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10800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dirty="0">
                          <a:effectLst/>
                          <a:latin typeface="+mn-lt"/>
                        </a:rPr>
                        <a:t>mgc_matrix_mult_a</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0.6</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a:effectLst/>
                          <a:latin typeface="+mn-lt"/>
                        </a:rPr>
                        <a:t>29.3</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dirty="0">
                          <a:effectLst/>
                          <a:latin typeface="+mn-lt"/>
                        </a:rPr>
                        <a:t>68.5</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1800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dirty="0">
                          <a:effectLst/>
                          <a:latin typeface="+mn-lt"/>
                        </a:rPr>
                        <a:t>mgc_matrix_mult_b</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0.7</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a:effectLst/>
                          <a:latin typeface="+mn-lt"/>
                        </a:rPr>
                        <a:t>24.4</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dirty="0">
                          <a:effectLst/>
                          <a:latin typeface="+mn-lt"/>
                        </a:rPr>
                        <a:t>73.6</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1800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a:effectLst/>
                          <a:latin typeface="+mn-lt"/>
                        </a:rPr>
                        <a:t>mgc_pci_bridge32_a</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1.5</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dirty="0">
                          <a:effectLst/>
                          <a:latin typeface="+mn-lt"/>
                        </a:rPr>
                        <a:t>9.1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240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dirty="0">
                          <a:effectLst/>
                          <a:latin typeface="+mn-lt"/>
                        </a:rPr>
                        <a:t>mgc_pci_bridge32_b</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a:effectLst/>
                          <a:latin typeface="+mn-lt"/>
                        </a:rPr>
                        <a:t>0.1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a:effectLst/>
                          <a:latin typeface="+mn-lt"/>
                        </a:rPr>
                        <a:t>2.1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dirty="0">
                          <a:effectLst/>
                          <a:latin typeface="+mn-lt"/>
                        </a:rPr>
                        <a:t>9.7</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120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160020">
                <a:tc>
                  <a:txBody>
                    <a:bodyPr/>
                    <a:lstStyle/>
                    <a:p>
                      <a:pPr algn="ctr" fontAlgn="b">
                        <a:lnSpc>
                          <a:spcPct val="100000"/>
                        </a:lnSpc>
                      </a:pPr>
                      <a:r>
                        <a:rPr lang="en-US" sz="1400" b="0" i="0" u="none" strike="noStrike" dirty="0">
                          <a:effectLst/>
                          <a:latin typeface="+mn-lt"/>
                        </a:rPr>
                        <a:t>AVERAGE</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nb-NO" sz="1400" b="0" i="0" u="none" strike="noStrike" dirty="0">
                          <a:effectLst/>
                          <a:latin typeface="+mn-lt"/>
                        </a:rPr>
                        <a:t>0.33</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dirty="0">
                          <a:effectLst/>
                          <a:latin typeface="+mn-lt"/>
                        </a:rPr>
                        <a:t>9.92</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hr-HR" sz="1400" b="0" i="0" u="none" strike="noStrike" dirty="0">
                          <a:effectLst/>
                          <a:latin typeface="+mn-lt"/>
                        </a:rPr>
                        <a:t>42.11</a:t>
                      </a: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b">
                        <a:lnSpc>
                          <a:spcPct val="100000"/>
                        </a:lnSpc>
                      </a:pPr>
                      <a:r>
                        <a:rPr lang="en-US" sz="1400" b="0" i="0" u="none" strike="noStrike" dirty="0" smtClean="0">
                          <a:effectLst/>
                          <a:latin typeface="+mn-lt"/>
                        </a:rPr>
                        <a:t>3650</a:t>
                      </a:r>
                      <a:endParaRPr lang="mr-IN" sz="1400" b="0" i="0" u="none" strike="noStrike" dirty="0">
                        <a:effectLst/>
                        <a:latin typeface="+mn-lt"/>
                      </a:endParaRPr>
                    </a:p>
                  </a:txBody>
                  <a:tcPr marL="12700" marR="12700" marT="1270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063134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of Our Experiments </a:t>
            </a:r>
            <a:endParaRPr dirty="0"/>
          </a:p>
        </p:txBody>
      </p:sp>
      <p:sp>
        <p:nvSpPr>
          <p:cNvPr id="3" name="Content Placeholder 2"/>
          <p:cNvSpPr>
            <a:spLocks noGrp="1"/>
          </p:cNvSpPr>
          <p:nvPr>
            <p:ph idx="1"/>
          </p:nvPr>
        </p:nvSpPr>
        <p:spPr/>
        <p:txBody>
          <a:bodyPr/>
          <a:lstStyle/>
          <a:p>
            <a:r>
              <a:rPr lang="en-US" dirty="0" smtClean="0"/>
              <a:t>Showed the integration of our proposed via location model and track assignment can reduce the mismatch error</a:t>
            </a:r>
          </a:p>
          <a:p>
            <a:endParaRPr lang="en-US" dirty="0"/>
          </a:p>
          <a:p>
            <a:r>
              <a:rPr lang="en-US" dirty="0"/>
              <a:t>Showed as a </a:t>
            </a:r>
            <a:r>
              <a:rPr lang="en-US" dirty="0" err="1"/>
              <a:t>ViA</a:t>
            </a:r>
            <a:r>
              <a:rPr lang="en-US" dirty="0"/>
              <a:t> analyzer, </a:t>
            </a:r>
            <a:r>
              <a:rPr lang="en-US" dirty="0" smtClean="0"/>
              <a:t>we can </a:t>
            </a:r>
            <a:r>
              <a:rPr lang="en-US" dirty="0"/>
              <a:t>improve the mismatch error </a:t>
            </a:r>
            <a:r>
              <a:rPr lang="en-US" dirty="0" smtClean="0"/>
              <a:t>for </a:t>
            </a:r>
            <a:r>
              <a:rPr lang="en-US" dirty="0"/>
              <a:t>other track assignment </a:t>
            </a:r>
            <a:r>
              <a:rPr lang="en-US" dirty="0" smtClean="0"/>
              <a:t>techniques</a:t>
            </a:r>
          </a:p>
          <a:p>
            <a:endParaRPr lang="en-US" dirty="0"/>
          </a:p>
          <a:p>
            <a:r>
              <a:rPr lang="en-US" dirty="0"/>
              <a:t>Showed improvement in mismatch error between GR and DR for both track utilization and track overlap</a:t>
            </a:r>
          </a:p>
          <a:p>
            <a:endParaRPr lang="en-US" dirty="0"/>
          </a:p>
        </p:txBody>
      </p:sp>
    </p:spTree>
    <p:extLst>
      <p:ext uri="{BB962C8B-B14F-4D97-AF65-F5344CB8AC3E}">
        <p14:creationId xmlns:p14="http://schemas.microsoft.com/office/powerpoint/2010/main" val="18118031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th</a:t>
            </a:r>
            <a:r>
              <a:rPr lang="en-US" dirty="0" smtClean="0"/>
              <a:t>e </a:t>
            </a:r>
            <a:r>
              <a:rPr lang="en-US" dirty="0" smtClean="0"/>
              <a:t>Dissertation</a:t>
            </a:r>
            <a:endParaRPr dirty="0"/>
          </a:p>
        </p:txBody>
      </p:sp>
      <p:sp>
        <p:nvSpPr>
          <p:cNvPr id="3" name="Content Placeholder 2"/>
          <p:cNvSpPr>
            <a:spLocks noGrp="1"/>
          </p:cNvSpPr>
          <p:nvPr>
            <p:ph idx="1"/>
          </p:nvPr>
        </p:nvSpPr>
        <p:spPr/>
        <p:txBody>
          <a:bodyPr/>
          <a:lstStyle/>
          <a:p>
            <a:r>
              <a:rPr lang="en-US" dirty="0" smtClean="0"/>
              <a:t>To reduce the gap between GR and DR:</a:t>
            </a:r>
          </a:p>
          <a:p>
            <a:pPr marL="457200" indent="-457200">
              <a:buFont typeface="+mj-lt"/>
              <a:buAutoNum type="arabicPeriod"/>
            </a:pPr>
            <a:r>
              <a:rPr lang="en-US" dirty="0" smtClean="0"/>
              <a:t>Studied </a:t>
            </a:r>
            <a:r>
              <a:rPr lang="en-US" dirty="0" smtClean="0"/>
              <a:t>the </a:t>
            </a:r>
            <a:r>
              <a:rPr lang="en-US" dirty="0" smtClean="0"/>
              <a:t>impact </a:t>
            </a:r>
            <a:r>
              <a:rPr lang="en-US" dirty="0" smtClean="0"/>
              <a:t>of </a:t>
            </a:r>
            <a:r>
              <a:rPr lang="en-US" dirty="0" smtClean="0"/>
              <a:t>varying-sized </a:t>
            </a:r>
            <a:r>
              <a:rPr lang="en-US" dirty="0" err="1" smtClean="0"/>
              <a:t>vias</a:t>
            </a:r>
            <a:endParaRPr lang="en-US" dirty="0" smtClean="0"/>
          </a:p>
          <a:p>
            <a:pPr marL="457200" indent="-457200">
              <a:buFont typeface="+mj-lt"/>
              <a:buAutoNum type="arabicPeriod"/>
            </a:pPr>
            <a:r>
              <a:rPr lang="en-US" dirty="0" smtClean="0"/>
              <a:t>Studied </a:t>
            </a:r>
            <a:r>
              <a:rPr lang="en-US" dirty="0" smtClean="0"/>
              <a:t>the </a:t>
            </a:r>
            <a:r>
              <a:rPr lang="en-US" dirty="0" smtClean="0"/>
              <a:t>impact </a:t>
            </a:r>
            <a:r>
              <a:rPr lang="en-US" dirty="0" smtClean="0"/>
              <a:t>of via locations inside g-</a:t>
            </a:r>
            <a:r>
              <a:rPr lang="en-US" dirty="0" smtClean="0"/>
              <a:t>cells </a:t>
            </a:r>
          </a:p>
          <a:p>
            <a:pPr marL="457200" indent="-457200">
              <a:buFont typeface="+mj-lt"/>
              <a:buAutoNum type="arabicPeriod"/>
            </a:pPr>
            <a:r>
              <a:rPr lang="en-US" dirty="0" smtClean="0"/>
              <a:t>Studied techniques to improve pin </a:t>
            </a:r>
            <a:r>
              <a:rPr lang="en-US" dirty="0"/>
              <a:t>accessibility for </a:t>
            </a:r>
            <a:r>
              <a:rPr lang="en-US" dirty="0" smtClean="0"/>
              <a:t>GR using “3DM technology”</a:t>
            </a:r>
          </a:p>
          <a:p>
            <a:pPr marL="457200" indent="-457200">
              <a:buFont typeface="+mj-lt"/>
              <a:buAutoNum type="arabicPeriod"/>
            </a:pPr>
            <a:r>
              <a:rPr lang="en-US" dirty="0" smtClean="0"/>
              <a:t>Proposed new metrics for evaluation and </a:t>
            </a:r>
            <a:r>
              <a:rPr lang="en-US" dirty="0"/>
              <a:t>optimization of </a:t>
            </a:r>
            <a:r>
              <a:rPr lang="en-US" dirty="0" err="1"/>
              <a:t>routability</a:t>
            </a:r>
            <a:r>
              <a:rPr lang="en-US" dirty="0"/>
              <a:t> for </a:t>
            </a:r>
            <a:r>
              <a:rPr lang="en-US" dirty="0" smtClean="0"/>
              <a:t>GR</a:t>
            </a:r>
            <a:endParaRPr lang="en-US" dirty="0" smtClean="0"/>
          </a:p>
        </p:txBody>
      </p:sp>
    </p:spTree>
    <p:extLst>
      <p:ext uri="{BB962C8B-B14F-4D97-AF65-F5344CB8AC3E}">
        <p14:creationId xmlns:p14="http://schemas.microsoft.com/office/powerpoint/2010/main" val="327645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and Preliminaries</a:t>
            </a:r>
            <a:endParaRPr lang="en-US" dirty="0"/>
          </a:p>
        </p:txBody>
      </p:sp>
      <p:sp>
        <p:nvSpPr>
          <p:cNvPr id="3" name="Content Placeholder 2"/>
          <p:cNvSpPr>
            <a:spLocks noGrp="1"/>
          </p:cNvSpPr>
          <p:nvPr>
            <p:ph idx="1"/>
          </p:nvPr>
        </p:nvSpPr>
        <p:spPr>
          <a:xfrm>
            <a:off x="381000" y="990600"/>
            <a:ext cx="8458200" cy="5867400"/>
          </a:xfrm>
        </p:spPr>
        <p:txBody>
          <a:bodyPr/>
          <a:lstStyle/>
          <a:p>
            <a:r>
              <a:rPr lang="en-US" dirty="0" smtClean="0"/>
              <a:t>Relationship between GR and DR</a:t>
            </a:r>
          </a:p>
          <a:p>
            <a:pPr lvl="1"/>
            <a:r>
              <a:rPr lang="en-US" dirty="0" smtClean="0"/>
              <a:t>Global Routing</a:t>
            </a:r>
          </a:p>
          <a:p>
            <a:pPr marL="1257300" lvl="2" indent="-342900">
              <a:buFont typeface="+mj-lt"/>
              <a:buAutoNum type="arabicPeriod"/>
            </a:pPr>
            <a:r>
              <a:rPr lang="en-US" dirty="0" smtClean="0"/>
              <a:t>Partitions the routing region into g-cells</a:t>
            </a:r>
          </a:p>
          <a:p>
            <a:pPr marL="1257300" lvl="2" indent="-342900">
              <a:buFont typeface="+mj-lt"/>
              <a:buAutoNum type="arabicPeriod"/>
            </a:pPr>
            <a:r>
              <a:rPr lang="en-US" dirty="0" smtClean="0"/>
              <a:t>Constructs a grid graph</a:t>
            </a:r>
          </a:p>
          <a:p>
            <a:pPr lvl="3"/>
            <a:r>
              <a:rPr lang="en-US" dirty="0" smtClean="0"/>
              <a:t>G-cell </a:t>
            </a:r>
            <a:r>
              <a:rPr lang="en-US" dirty="0">
                <a:sym typeface="Wingdings"/>
              </a:rPr>
              <a:t> v</a:t>
            </a:r>
            <a:r>
              <a:rPr lang="en-US" dirty="0" smtClean="0"/>
              <a:t>ertex</a:t>
            </a:r>
          </a:p>
          <a:p>
            <a:pPr lvl="3"/>
            <a:r>
              <a:rPr lang="en-US" dirty="0" smtClean="0"/>
              <a:t>Boundary between two </a:t>
            </a:r>
            <a:r>
              <a:rPr lang="en-US" dirty="0"/>
              <a:t>g</a:t>
            </a:r>
            <a:r>
              <a:rPr lang="en-US" dirty="0" smtClean="0"/>
              <a:t>-cells </a:t>
            </a:r>
            <a:r>
              <a:rPr lang="en-US" dirty="0">
                <a:sym typeface="Wingdings"/>
              </a:rPr>
              <a:t> </a:t>
            </a:r>
            <a:r>
              <a:rPr lang="en-US" dirty="0" smtClean="0"/>
              <a:t>edge</a:t>
            </a:r>
          </a:p>
          <a:p>
            <a:pPr marL="1257300" lvl="2" indent="-342900">
              <a:buFont typeface="+mj-lt"/>
              <a:buAutoNum type="arabicPeriod"/>
            </a:pPr>
            <a:r>
              <a:rPr lang="en-US" dirty="0" smtClean="0"/>
              <a:t>Finds routing trees on the grid graph</a:t>
            </a:r>
            <a:endParaRPr lang="en-US" dirty="0"/>
          </a:p>
          <a:p>
            <a:pPr marL="914400" lvl="2" indent="0">
              <a:buNone/>
            </a:pPr>
            <a:endParaRPr lang="en-US" dirty="0" smtClean="0"/>
          </a:p>
          <a:p>
            <a:pPr marL="914400" lvl="2" indent="0">
              <a:buNone/>
            </a:pPr>
            <a:endParaRPr lang="en-US" dirty="0" smtClean="0"/>
          </a:p>
          <a:p>
            <a:pPr lvl="1"/>
            <a:r>
              <a:rPr lang="en-US" dirty="0" smtClean="0"/>
              <a:t>Detailed Routing</a:t>
            </a:r>
          </a:p>
          <a:p>
            <a:pPr lvl="2"/>
            <a:r>
              <a:rPr lang="en-US" dirty="0" smtClean="0"/>
              <a:t>Uses global routing solution as the starting point</a:t>
            </a:r>
          </a:p>
          <a:p>
            <a:pPr lvl="2"/>
            <a:r>
              <a:rPr lang="en-US" dirty="0" smtClean="0"/>
              <a:t>Determines the exact wirings for each net</a:t>
            </a:r>
          </a:p>
          <a:p>
            <a:pPr lvl="3"/>
            <a:r>
              <a:rPr lang="en-US" dirty="0" smtClean="0"/>
              <a:t>Assigns every routing wire to a specific routing track</a:t>
            </a:r>
          </a:p>
          <a:p>
            <a:pPr lvl="3"/>
            <a:r>
              <a:rPr lang="en-US" dirty="0" smtClean="0"/>
              <a:t>Determines the exact locations of vias to connect adjacent layers</a:t>
            </a:r>
          </a:p>
          <a:p>
            <a:pPr lvl="3"/>
            <a:r>
              <a:rPr lang="en-US" dirty="0" smtClean="0"/>
              <a:t>Pins, rather than g-cells, are connected</a:t>
            </a:r>
          </a:p>
          <a:p>
            <a:pPr lvl="3"/>
            <a:endParaRPr lang="en-US" dirty="0"/>
          </a:p>
        </p:txBody>
      </p:sp>
      <p:sp>
        <p:nvSpPr>
          <p:cNvPr id="4" name="Rectangle 3"/>
          <p:cNvSpPr/>
          <p:nvPr/>
        </p:nvSpPr>
        <p:spPr>
          <a:xfrm>
            <a:off x="5709204" y="995482"/>
            <a:ext cx="3352800" cy="33528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ultiply 42"/>
          <p:cNvSpPr/>
          <p:nvPr/>
        </p:nvSpPr>
        <p:spPr>
          <a:xfrm>
            <a:off x="5941513" y="4114800"/>
            <a:ext cx="304800" cy="304800"/>
          </a:xfrm>
          <a:prstGeom prst="mathMultiply">
            <a:avLst>
              <a:gd name="adj1" fmla="val 5778"/>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ultiply 43"/>
          <p:cNvSpPr/>
          <p:nvPr/>
        </p:nvSpPr>
        <p:spPr>
          <a:xfrm>
            <a:off x="7434481" y="1143000"/>
            <a:ext cx="304800" cy="304800"/>
          </a:xfrm>
          <a:prstGeom prst="mathMultiply">
            <a:avLst>
              <a:gd name="adj1" fmla="val 5778"/>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8143966" y="4009728"/>
            <a:ext cx="936475" cy="338554"/>
          </a:xfrm>
          <a:prstGeom prst="rect">
            <a:avLst/>
          </a:prstGeom>
          <a:solidFill>
            <a:schemeClr val="bg2">
              <a:lumMod val="20000"/>
              <a:lumOff val="80000"/>
            </a:schemeClr>
          </a:solidFill>
        </p:spPr>
        <p:txBody>
          <a:bodyPr wrap="none" rtlCol="0">
            <a:spAutoFit/>
          </a:bodyPr>
          <a:lstStyle/>
          <a:p>
            <a:r>
              <a:rPr lang="en-US" dirty="0" smtClean="0"/>
              <a:t>Net pins</a:t>
            </a:r>
            <a:endParaRPr lang="en-US" dirty="0"/>
          </a:p>
        </p:txBody>
      </p:sp>
      <p:cxnSp>
        <p:nvCxnSpPr>
          <p:cNvPr id="47" name="Straight Arrow Connector 46"/>
          <p:cNvCxnSpPr>
            <a:stCxn id="45" idx="1"/>
            <a:endCxn id="44" idx="2"/>
          </p:cNvCxnSpPr>
          <p:nvPr/>
        </p:nvCxnSpPr>
        <p:spPr>
          <a:xfrm flipH="1" flipV="1">
            <a:off x="7666076" y="1374595"/>
            <a:ext cx="477890" cy="280441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5" idx="1"/>
          </p:cNvCxnSpPr>
          <p:nvPr/>
        </p:nvCxnSpPr>
        <p:spPr>
          <a:xfrm flipH="1">
            <a:off x="6167350" y="4179005"/>
            <a:ext cx="1976616" cy="108706"/>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699983" y="990600"/>
            <a:ext cx="3352800" cy="3352800"/>
            <a:chOff x="5791200" y="990600"/>
            <a:chExt cx="3352800" cy="3352800"/>
          </a:xfrm>
        </p:grpSpPr>
        <p:cxnSp>
          <p:nvCxnSpPr>
            <p:cNvPr id="61" name="Straight Connector 60"/>
            <p:cNvCxnSpPr/>
            <p:nvPr/>
          </p:nvCxnSpPr>
          <p:spPr>
            <a:xfrm>
              <a:off x="5791297" y="2133600"/>
              <a:ext cx="3352703"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5791200" y="3276600"/>
              <a:ext cx="3352703"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6934200" y="990600"/>
              <a:ext cx="0" cy="335280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8077200" y="990600"/>
              <a:ext cx="0" cy="3352800"/>
            </a:xfrm>
            <a:prstGeom prst="line">
              <a:avLst/>
            </a:prstGeom>
            <a:ln>
              <a:tailEnd type="none"/>
            </a:ln>
          </p:spPr>
          <p:style>
            <a:lnRef idx="1">
              <a:schemeClr val="dk1"/>
            </a:lnRef>
            <a:fillRef idx="0">
              <a:schemeClr val="dk1"/>
            </a:fillRef>
            <a:effectRef idx="0">
              <a:schemeClr val="dk1"/>
            </a:effectRef>
            <a:fontRef idx="minor">
              <a:schemeClr val="tx1"/>
            </a:fontRef>
          </p:style>
        </p:cxnSp>
      </p:grpSp>
      <p:grpSp>
        <p:nvGrpSpPr>
          <p:cNvPr id="120" name="Group 119"/>
          <p:cNvGrpSpPr/>
          <p:nvPr/>
        </p:nvGrpSpPr>
        <p:grpSpPr>
          <a:xfrm>
            <a:off x="6167350" y="1480678"/>
            <a:ext cx="2499031" cy="2442662"/>
            <a:chOff x="6243485" y="1480678"/>
            <a:chExt cx="2499031" cy="2442662"/>
          </a:xfrm>
        </p:grpSpPr>
        <p:sp>
          <p:nvSpPr>
            <p:cNvPr id="73" name="Oval 72"/>
            <p:cNvSpPr/>
            <p:nvPr/>
          </p:nvSpPr>
          <p:spPr>
            <a:xfrm>
              <a:off x="6243485" y="1480678"/>
              <a:ext cx="221121" cy="221121"/>
            </a:xfrm>
            <a:prstGeom prst="ellipse">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7408711" y="1480678"/>
              <a:ext cx="221121" cy="221121"/>
            </a:xfrm>
            <a:prstGeom prst="ellipse">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521395" y="1480678"/>
              <a:ext cx="221121" cy="221121"/>
            </a:xfrm>
            <a:prstGeom prst="ellipse">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243485" y="2598278"/>
              <a:ext cx="221121" cy="221121"/>
            </a:xfrm>
            <a:prstGeom prst="ellipse">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7408711" y="2598278"/>
              <a:ext cx="221121" cy="221121"/>
            </a:xfrm>
            <a:prstGeom prst="ellipse">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8521395" y="2598278"/>
              <a:ext cx="221121" cy="221121"/>
            </a:xfrm>
            <a:prstGeom prst="ellipse">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243485" y="3702219"/>
              <a:ext cx="221121" cy="221121"/>
            </a:xfrm>
            <a:prstGeom prst="ellipse">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408711" y="3702219"/>
              <a:ext cx="221121" cy="221121"/>
            </a:xfrm>
            <a:prstGeom prst="ellipse">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521395" y="3702219"/>
              <a:ext cx="221121" cy="221121"/>
            </a:xfrm>
            <a:prstGeom prst="ellipse">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6277911" y="1591238"/>
            <a:ext cx="2277910" cy="2223716"/>
            <a:chOff x="6437468" y="1610305"/>
            <a:chExt cx="2230447" cy="2129392"/>
          </a:xfrm>
        </p:grpSpPr>
        <p:cxnSp>
          <p:nvCxnSpPr>
            <p:cNvPr id="82" name="Straight Connector 81"/>
            <p:cNvCxnSpPr>
              <a:stCxn id="73" idx="6"/>
              <a:endCxn id="123" idx="2"/>
            </p:cNvCxnSpPr>
            <p:nvPr/>
          </p:nvCxnSpPr>
          <p:spPr>
            <a:xfrm>
              <a:off x="6545724" y="1610306"/>
              <a:ext cx="920667" cy="0"/>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23" idx="6"/>
              <a:endCxn id="75" idx="2"/>
            </p:cNvCxnSpPr>
            <p:nvPr/>
          </p:nvCxnSpPr>
          <p:spPr>
            <a:xfrm>
              <a:off x="7682905" y="1610305"/>
              <a:ext cx="876753" cy="0"/>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76" idx="6"/>
              <a:endCxn id="77" idx="2"/>
            </p:cNvCxnSpPr>
            <p:nvPr/>
          </p:nvCxnSpPr>
          <p:spPr>
            <a:xfrm>
              <a:off x="6545724" y="2680499"/>
              <a:ext cx="924433" cy="0"/>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77" idx="6"/>
              <a:endCxn id="78" idx="2"/>
            </p:cNvCxnSpPr>
            <p:nvPr/>
          </p:nvCxnSpPr>
          <p:spPr>
            <a:xfrm>
              <a:off x="7686671" y="2680499"/>
              <a:ext cx="872986" cy="0"/>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25" idx="6"/>
              <a:endCxn id="80" idx="2"/>
            </p:cNvCxnSpPr>
            <p:nvPr/>
          </p:nvCxnSpPr>
          <p:spPr>
            <a:xfrm flipV="1">
              <a:off x="6550537" y="3737615"/>
              <a:ext cx="919621" cy="2082"/>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0" idx="6"/>
              <a:endCxn id="81" idx="2"/>
            </p:cNvCxnSpPr>
            <p:nvPr/>
          </p:nvCxnSpPr>
          <p:spPr>
            <a:xfrm>
              <a:off x="7686671" y="3737615"/>
              <a:ext cx="872986" cy="0"/>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76" idx="0"/>
              <a:endCxn id="73" idx="4"/>
            </p:cNvCxnSpPr>
            <p:nvPr/>
          </p:nvCxnSpPr>
          <p:spPr>
            <a:xfrm flipV="1">
              <a:off x="6437468" y="1716176"/>
              <a:ext cx="0" cy="858452"/>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76" idx="4"/>
              <a:endCxn id="125" idx="0"/>
            </p:cNvCxnSpPr>
            <p:nvPr/>
          </p:nvCxnSpPr>
          <p:spPr>
            <a:xfrm>
              <a:off x="6437468" y="2786370"/>
              <a:ext cx="4813" cy="847455"/>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80" idx="0"/>
              <a:endCxn id="77" idx="4"/>
            </p:cNvCxnSpPr>
            <p:nvPr/>
          </p:nvCxnSpPr>
          <p:spPr>
            <a:xfrm flipV="1">
              <a:off x="7578415" y="2786370"/>
              <a:ext cx="0" cy="845373"/>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7" idx="0"/>
              <a:endCxn id="123" idx="4"/>
            </p:cNvCxnSpPr>
            <p:nvPr/>
          </p:nvCxnSpPr>
          <p:spPr>
            <a:xfrm flipH="1" flipV="1">
              <a:off x="7574648" y="1716176"/>
              <a:ext cx="3767" cy="858452"/>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5" idx="4"/>
              <a:endCxn id="78" idx="0"/>
            </p:cNvCxnSpPr>
            <p:nvPr/>
          </p:nvCxnSpPr>
          <p:spPr>
            <a:xfrm>
              <a:off x="8667915" y="1716176"/>
              <a:ext cx="0" cy="858452"/>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1" idx="0"/>
              <a:endCxn id="78" idx="4"/>
            </p:cNvCxnSpPr>
            <p:nvPr/>
          </p:nvCxnSpPr>
          <p:spPr>
            <a:xfrm flipV="1">
              <a:off x="8667915" y="2786370"/>
              <a:ext cx="0" cy="845373"/>
            </a:xfrm>
            <a:prstGeom prst="line">
              <a:avLst/>
            </a:prstGeom>
            <a:ln w="1016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6172265" y="1480678"/>
            <a:ext cx="1377585" cy="2444836"/>
            <a:chOff x="6252246" y="1480678"/>
            <a:chExt cx="1377585" cy="2444836"/>
          </a:xfrm>
        </p:grpSpPr>
        <p:sp>
          <p:nvSpPr>
            <p:cNvPr id="123" name="Oval 122"/>
            <p:cNvSpPr/>
            <p:nvPr/>
          </p:nvSpPr>
          <p:spPr>
            <a:xfrm>
              <a:off x="7408710" y="1480678"/>
              <a:ext cx="221121" cy="221121"/>
            </a:xfrm>
            <a:prstGeom prst="ellipse">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252246" y="3704393"/>
              <a:ext cx="221121" cy="221121"/>
            </a:xfrm>
            <a:prstGeom prst="ellipse">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6393386" y="1701799"/>
            <a:ext cx="1108469" cy="2178319"/>
            <a:chOff x="6634657" y="1701799"/>
            <a:chExt cx="883352" cy="2178319"/>
          </a:xfrm>
        </p:grpSpPr>
        <p:cxnSp>
          <p:nvCxnSpPr>
            <p:cNvPr id="127" name="Straight Connector 126"/>
            <p:cNvCxnSpPr>
              <a:stCxn id="125" idx="6"/>
              <a:endCxn id="136" idx="2"/>
            </p:cNvCxnSpPr>
            <p:nvPr/>
          </p:nvCxnSpPr>
          <p:spPr>
            <a:xfrm flipV="1">
              <a:off x="6634657" y="3810116"/>
              <a:ext cx="774047" cy="4838"/>
            </a:xfrm>
            <a:prstGeom prst="line">
              <a:avLst/>
            </a:prstGeom>
            <a:ln w="508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23" idx="4"/>
              <a:endCxn id="136" idx="0"/>
            </p:cNvCxnSpPr>
            <p:nvPr/>
          </p:nvCxnSpPr>
          <p:spPr>
            <a:xfrm flipH="1">
              <a:off x="7463357" y="1701799"/>
              <a:ext cx="4797" cy="2038314"/>
            </a:xfrm>
            <a:prstGeom prst="line">
              <a:avLst/>
            </a:prstGeom>
            <a:ln w="508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36" name="Oval 135"/>
            <p:cNvSpPr/>
            <p:nvPr/>
          </p:nvSpPr>
          <p:spPr>
            <a:xfrm>
              <a:off x="7408704" y="3740113"/>
              <a:ext cx="109305" cy="140005"/>
            </a:xfrm>
            <a:prstGeom prst="ellipse">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6133513" y="1589065"/>
            <a:ext cx="662361" cy="971113"/>
            <a:chOff x="8280314" y="1446064"/>
            <a:chExt cx="662361" cy="971113"/>
          </a:xfrm>
        </p:grpSpPr>
        <p:sp>
          <p:nvSpPr>
            <p:cNvPr id="143" name="TextBox 142"/>
            <p:cNvSpPr txBox="1"/>
            <p:nvPr/>
          </p:nvSpPr>
          <p:spPr>
            <a:xfrm>
              <a:off x="8280314" y="2078623"/>
              <a:ext cx="662361" cy="338554"/>
            </a:xfrm>
            <a:prstGeom prst="rect">
              <a:avLst/>
            </a:prstGeom>
            <a:solidFill>
              <a:schemeClr val="bg2">
                <a:lumMod val="20000"/>
                <a:lumOff val="80000"/>
              </a:schemeClr>
            </a:solidFill>
          </p:spPr>
          <p:txBody>
            <a:bodyPr wrap="none" rtlCol="0">
              <a:spAutoFit/>
            </a:bodyPr>
            <a:lstStyle/>
            <a:p>
              <a:r>
                <a:rPr lang="en-US" smtClean="0"/>
                <a:t>Edge</a:t>
              </a:r>
              <a:endParaRPr lang="en-US" dirty="0"/>
            </a:p>
          </p:txBody>
        </p:sp>
        <p:cxnSp>
          <p:nvCxnSpPr>
            <p:cNvPr id="144" name="Straight Arrow Connector 143"/>
            <p:cNvCxnSpPr>
              <a:stCxn id="143" idx="0"/>
            </p:cNvCxnSpPr>
            <p:nvPr/>
          </p:nvCxnSpPr>
          <p:spPr>
            <a:xfrm flipV="1">
              <a:off x="8611495" y="1446064"/>
              <a:ext cx="187166" cy="63255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6860523" y="1827992"/>
            <a:ext cx="1296926" cy="579786"/>
            <a:chOff x="8044897" y="1837391"/>
            <a:chExt cx="1296926" cy="579786"/>
          </a:xfrm>
        </p:grpSpPr>
        <p:sp>
          <p:nvSpPr>
            <p:cNvPr id="149" name="TextBox 148"/>
            <p:cNvSpPr txBox="1"/>
            <p:nvPr/>
          </p:nvSpPr>
          <p:spPr>
            <a:xfrm>
              <a:off x="8280314" y="2078623"/>
              <a:ext cx="1061509" cy="338554"/>
            </a:xfrm>
            <a:prstGeom prst="rect">
              <a:avLst/>
            </a:prstGeom>
            <a:solidFill>
              <a:schemeClr val="bg2">
                <a:lumMod val="20000"/>
                <a:lumOff val="80000"/>
              </a:schemeClr>
            </a:solidFill>
          </p:spPr>
          <p:txBody>
            <a:bodyPr wrap="none" rtlCol="0">
              <a:spAutoFit/>
            </a:bodyPr>
            <a:lstStyle/>
            <a:p>
              <a:r>
                <a:rPr lang="en-US" dirty="0" smtClean="0"/>
                <a:t>Boundary</a:t>
              </a:r>
              <a:endParaRPr lang="en-US" dirty="0"/>
            </a:p>
          </p:txBody>
        </p:sp>
        <p:cxnSp>
          <p:nvCxnSpPr>
            <p:cNvPr id="150" name="Straight Arrow Connector 149"/>
            <p:cNvCxnSpPr/>
            <p:nvPr/>
          </p:nvCxnSpPr>
          <p:spPr>
            <a:xfrm flipH="1" flipV="1">
              <a:off x="8044897" y="1837391"/>
              <a:ext cx="566598" cy="241232"/>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7585897" y="4345840"/>
            <a:ext cx="514294" cy="617347"/>
            <a:chOff x="7662032" y="4345840"/>
            <a:chExt cx="514294" cy="617347"/>
          </a:xfrm>
        </p:grpSpPr>
        <p:sp>
          <p:nvSpPr>
            <p:cNvPr id="55" name="TextBox 54"/>
            <p:cNvSpPr txBox="1"/>
            <p:nvPr/>
          </p:nvSpPr>
          <p:spPr>
            <a:xfrm>
              <a:off x="7700426" y="4624633"/>
              <a:ext cx="475900" cy="338554"/>
            </a:xfrm>
            <a:prstGeom prst="rect">
              <a:avLst/>
            </a:prstGeom>
            <a:solidFill>
              <a:schemeClr val="bg2">
                <a:lumMod val="20000"/>
                <a:lumOff val="80000"/>
              </a:schemeClr>
            </a:solidFill>
          </p:spPr>
          <p:txBody>
            <a:bodyPr wrap="none" rtlCol="0">
              <a:spAutoFit/>
            </a:bodyPr>
            <a:lstStyle/>
            <a:p>
              <a:r>
                <a:rPr lang="en-US" dirty="0" smtClean="0"/>
                <a:t>Via</a:t>
              </a:r>
              <a:endParaRPr lang="en-US" dirty="0"/>
            </a:p>
          </p:txBody>
        </p:sp>
        <p:cxnSp>
          <p:nvCxnSpPr>
            <p:cNvPr id="57" name="Straight Arrow Connector 56"/>
            <p:cNvCxnSpPr>
              <a:stCxn id="55" idx="0"/>
              <a:endCxn id="162" idx="2"/>
            </p:cNvCxnSpPr>
            <p:nvPr/>
          </p:nvCxnSpPr>
          <p:spPr>
            <a:xfrm flipH="1" flipV="1">
              <a:off x="7662032" y="4345840"/>
              <a:ext cx="276344" cy="278793"/>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352995" y="3394637"/>
            <a:ext cx="4232215" cy="785751"/>
            <a:chOff x="3429130" y="3394637"/>
            <a:chExt cx="4232215" cy="785751"/>
          </a:xfrm>
        </p:grpSpPr>
        <p:sp>
          <p:nvSpPr>
            <p:cNvPr id="56" name="TextBox 55"/>
            <p:cNvSpPr txBox="1"/>
            <p:nvPr/>
          </p:nvSpPr>
          <p:spPr>
            <a:xfrm>
              <a:off x="3429130" y="3532942"/>
              <a:ext cx="2318263" cy="338554"/>
            </a:xfrm>
            <a:prstGeom prst="rect">
              <a:avLst/>
            </a:prstGeom>
            <a:solidFill>
              <a:schemeClr val="bg2">
                <a:lumMod val="20000"/>
                <a:lumOff val="80000"/>
              </a:schemeClr>
            </a:solidFill>
          </p:spPr>
          <p:txBody>
            <a:bodyPr wrap="none" rtlCol="0">
              <a:spAutoFit/>
            </a:bodyPr>
            <a:lstStyle/>
            <a:p>
              <a:r>
                <a:rPr lang="en-US" smtClean="0"/>
                <a:t>Assign to routing tracks</a:t>
              </a:r>
              <a:endParaRPr lang="en-US" dirty="0"/>
            </a:p>
          </p:txBody>
        </p:sp>
        <p:cxnSp>
          <p:nvCxnSpPr>
            <p:cNvPr id="60" name="Straight Arrow Connector 59"/>
            <p:cNvCxnSpPr>
              <a:stCxn id="56" idx="3"/>
            </p:cNvCxnSpPr>
            <p:nvPr/>
          </p:nvCxnSpPr>
          <p:spPr>
            <a:xfrm>
              <a:off x="5747393" y="3702219"/>
              <a:ext cx="939960" cy="47816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6" idx="3"/>
            </p:cNvCxnSpPr>
            <p:nvPr/>
          </p:nvCxnSpPr>
          <p:spPr>
            <a:xfrm flipV="1">
              <a:off x="5747393" y="3394637"/>
              <a:ext cx="1913952" cy="307582"/>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709252" y="3510763"/>
            <a:ext cx="3361876" cy="634517"/>
            <a:chOff x="4985645" y="6045552"/>
            <a:chExt cx="3334164" cy="700320"/>
          </a:xfrm>
        </p:grpSpPr>
        <p:grpSp>
          <p:nvGrpSpPr>
            <p:cNvPr id="15" name="Group 14"/>
            <p:cNvGrpSpPr/>
            <p:nvPr/>
          </p:nvGrpSpPr>
          <p:grpSpPr>
            <a:xfrm>
              <a:off x="4985645" y="6045552"/>
              <a:ext cx="3320155" cy="459051"/>
              <a:chOff x="5503992" y="3639269"/>
              <a:chExt cx="3320155" cy="459051"/>
            </a:xfrm>
          </p:grpSpPr>
          <p:cxnSp>
            <p:nvCxnSpPr>
              <p:cNvPr id="85" name="Straight Connector 84"/>
              <p:cNvCxnSpPr/>
              <p:nvPr/>
            </p:nvCxnSpPr>
            <p:spPr>
              <a:xfrm>
                <a:off x="5503992" y="4098320"/>
                <a:ext cx="3320155"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503992" y="3873236"/>
                <a:ext cx="3320155"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503992" y="3639269"/>
                <a:ext cx="3320155"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cxnSp>
          <p:nvCxnSpPr>
            <p:cNvPr id="83" name="Straight Connector 82"/>
            <p:cNvCxnSpPr/>
            <p:nvPr/>
          </p:nvCxnSpPr>
          <p:spPr>
            <a:xfrm>
              <a:off x="4985645" y="6745872"/>
              <a:ext cx="3334164"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6071124" y="1292958"/>
            <a:ext cx="1629072" cy="3052882"/>
            <a:chOff x="6150762" y="1295400"/>
            <a:chExt cx="1629072" cy="3124200"/>
          </a:xfrm>
        </p:grpSpPr>
        <p:cxnSp>
          <p:nvCxnSpPr>
            <p:cNvPr id="154" name="Straight Connector 153"/>
            <p:cNvCxnSpPr>
              <a:endCxn id="162" idx="1"/>
            </p:cNvCxnSpPr>
            <p:nvPr/>
          </p:nvCxnSpPr>
          <p:spPr>
            <a:xfrm>
              <a:off x="6150762" y="4290794"/>
              <a:ext cx="1400473" cy="14507"/>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endCxn id="162" idx="0"/>
            </p:cNvCxnSpPr>
            <p:nvPr/>
          </p:nvCxnSpPr>
          <p:spPr>
            <a:xfrm>
              <a:off x="7663016" y="1295400"/>
              <a:ext cx="2519" cy="2895601"/>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2" name="Rectangle 161"/>
            <p:cNvSpPr/>
            <p:nvPr/>
          </p:nvSpPr>
          <p:spPr>
            <a:xfrm>
              <a:off x="7551235" y="4191001"/>
              <a:ext cx="228599" cy="228599"/>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57068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par>
                                <p:cTn id="13" presetID="22" presetClass="entr" presetSubtype="2"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right)">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nodeType="clickEffect">
                                  <p:stCondLst>
                                    <p:cond delay="0"/>
                                  </p:stCondLst>
                                  <p:childTnLst>
                                    <p:animEffect transition="out" filter="wipe(down)">
                                      <p:cBhvr>
                                        <p:cTn id="19" dur="500"/>
                                        <p:tgtEl>
                                          <p:spTgt spid="47"/>
                                        </p:tgtEl>
                                      </p:cBhvr>
                                    </p:animEffect>
                                    <p:set>
                                      <p:cBhvr>
                                        <p:cTn id="20" dur="1" fill="hold">
                                          <p:stCondLst>
                                            <p:cond delay="499"/>
                                          </p:stCondLst>
                                        </p:cTn>
                                        <p:tgtEl>
                                          <p:spTgt spid="47"/>
                                        </p:tgtEl>
                                        <p:attrNameLst>
                                          <p:attrName>style.visibility</p:attrName>
                                        </p:attrNameLst>
                                      </p:cBhvr>
                                      <p:to>
                                        <p:strVal val="hidden"/>
                                      </p:to>
                                    </p:set>
                                  </p:childTnLst>
                                </p:cTn>
                              </p:par>
                              <p:par>
                                <p:cTn id="21" presetID="22" presetClass="exit" presetSubtype="2" fill="hold" nodeType="withEffect">
                                  <p:stCondLst>
                                    <p:cond delay="0"/>
                                  </p:stCondLst>
                                  <p:childTnLst>
                                    <p:animEffect transition="out" filter="wipe(right)">
                                      <p:cBhvr>
                                        <p:cTn id="22" dur="500"/>
                                        <p:tgtEl>
                                          <p:spTgt spid="51"/>
                                        </p:tgtEl>
                                      </p:cBhvr>
                                    </p:animEffect>
                                    <p:set>
                                      <p:cBhvr>
                                        <p:cTn id="23" dur="1" fill="hold">
                                          <p:stCondLst>
                                            <p:cond delay="499"/>
                                          </p:stCondLst>
                                        </p:cTn>
                                        <p:tgtEl>
                                          <p:spTgt spid="51"/>
                                        </p:tgtEl>
                                        <p:attrNameLst>
                                          <p:attrName>style.visibility</p:attrName>
                                        </p:attrNameLst>
                                      </p:cBhvr>
                                      <p:to>
                                        <p:strVal val="hidden"/>
                                      </p:to>
                                    </p:set>
                                  </p:childTnLst>
                                </p:cTn>
                              </p:par>
                              <p:par>
                                <p:cTn id="24" presetID="22" presetClass="exit" presetSubtype="4" fill="hold" grpId="2" nodeType="withEffect">
                                  <p:stCondLst>
                                    <p:cond delay="0"/>
                                  </p:stCondLst>
                                  <p:childTnLst>
                                    <p:animEffect transition="out" filter="wipe(down)">
                                      <p:cBhvr>
                                        <p:cTn id="25" dur="500"/>
                                        <p:tgtEl>
                                          <p:spTgt spid="45"/>
                                        </p:tgtEl>
                                      </p:cBhvr>
                                    </p:animEffect>
                                    <p:set>
                                      <p:cBhvr>
                                        <p:cTn id="26" dur="1" fill="hold">
                                          <p:stCondLst>
                                            <p:cond delay="499"/>
                                          </p:stCondLst>
                                        </p:cTn>
                                        <p:tgtEl>
                                          <p:spTgt spid="4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dissolve">
                                      <p:cBhvr>
                                        <p:cTn id="31" dur="500"/>
                                        <p:tgtEl>
                                          <p:spTgt spid="12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20"/>
                                        </p:tgtEl>
                                        <p:attrNameLst>
                                          <p:attrName>style.visibility</p:attrName>
                                        </p:attrNameLst>
                                      </p:cBhvr>
                                      <p:to>
                                        <p:strVal val="visible"/>
                                      </p:to>
                                    </p:set>
                                    <p:animEffect transition="in" filter="dissolve">
                                      <p:cBhvr>
                                        <p:cTn id="36" dur="500"/>
                                        <p:tgtEl>
                                          <p:spTgt spid="1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21"/>
                                        </p:tgtEl>
                                        <p:attrNameLst>
                                          <p:attrName>style.visibility</p:attrName>
                                        </p:attrNameLst>
                                      </p:cBhvr>
                                      <p:to>
                                        <p:strVal val="visible"/>
                                      </p:to>
                                    </p:set>
                                    <p:animEffect transition="in" filter="wipe(down)">
                                      <p:cBhvr>
                                        <p:cTn id="41" dur="500"/>
                                        <p:tgtEl>
                                          <p:spTgt spid="1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48"/>
                                        </p:tgtEl>
                                        <p:attrNameLst>
                                          <p:attrName>style.visibility</p:attrName>
                                        </p:attrNameLst>
                                      </p:cBhvr>
                                      <p:to>
                                        <p:strVal val="visible"/>
                                      </p:to>
                                    </p:set>
                                    <p:animEffect transition="in" filter="wipe(down)">
                                      <p:cBhvr>
                                        <p:cTn id="46" dur="500"/>
                                        <p:tgtEl>
                                          <p:spTgt spid="14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47"/>
                                        </p:tgtEl>
                                        <p:attrNameLst>
                                          <p:attrName>style.visibility</p:attrName>
                                        </p:attrNameLst>
                                      </p:cBhvr>
                                      <p:to>
                                        <p:strVal val="visible"/>
                                      </p:to>
                                    </p:set>
                                    <p:animEffect transition="in" filter="wipe(down)">
                                      <p:cBhvr>
                                        <p:cTn id="51" dur="500"/>
                                        <p:tgtEl>
                                          <p:spTgt spid="14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4" fill="hold" nodeType="clickEffect">
                                  <p:stCondLst>
                                    <p:cond delay="0"/>
                                  </p:stCondLst>
                                  <p:childTnLst>
                                    <p:animEffect transition="out" filter="wipe(down)">
                                      <p:cBhvr>
                                        <p:cTn id="55" dur="500"/>
                                        <p:tgtEl>
                                          <p:spTgt spid="148"/>
                                        </p:tgtEl>
                                      </p:cBhvr>
                                    </p:animEffect>
                                    <p:set>
                                      <p:cBhvr>
                                        <p:cTn id="56" dur="1" fill="hold">
                                          <p:stCondLst>
                                            <p:cond delay="499"/>
                                          </p:stCondLst>
                                        </p:cTn>
                                        <p:tgtEl>
                                          <p:spTgt spid="14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nodeType="clickEffect">
                                  <p:stCondLst>
                                    <p:cond delay="0"/>
                                  </p:stCondLst>
                                  <p:childTnLst>
                                    <p:animEffect transition="out" filter="wipe(down)">
                                      <p:cBhvr>
                                        <p:cTn id="60" dur="500"/>
                                        <p:tgtEl>
                                          <p:spTgt spid="147"/>
                                        </p:tgtEl>
                                      </p:cBhvr>
                                    </p:animEffect>
                                    <p:set>
                                      <p:cBhvr>
                                        <p:cTn id="61" dur="1" fill="hold">
                                          <p:stCondLst>
                                            <p:cond delay="499"/>
                                          </p:stCondLst>
                                        </p:cTn>
                                        <p:tgtEl>
                                          <p:spTgt spid="14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circle(in)">
                                      <p:cBhvr>
                                        <p:cTn id="66" dur="2000"/>
                                        <p:tgtEl>
                                          <p:spTgt spid="126"/>
                                        </p:tgtEl>
                                      </p:cBhvr>
                                    </p:animEffect>
                                  </p:childTnLst>
                                </p:cTn>
                              </p:par>
                            </p:childTnLst>
                          </p:cTn>
                        </p:par>
                      </p:childTnLst>
                    </p:cTn>
                  </p:par>
                  <p:par>
                    <p:cTn id="67" fill="hold">
                      <p:stCondLst>
                        <p:cond delay="indefinite"/>
                      </p:stCondLst>
                      <p:childTnLst>
                        <p:par>
                          <p:cTn id="68" fill="hold">
                            <p:stCondLst>
                              <p:cond delay="0"/>
                            </p:stCondLst>
                            <p:childTnLst>
                              <p:par>
                                <p:cTn id="69" presetID="20" presetClass="entr" presetSubtype="0" fill="hold" nodeType="clickEffect">
                                  <p:stCondLst>
                                    <p:cond delay="0"/>
                                  </p:stCondLst>
                                  <p:childTnLst>
                                    <p:set>
                                      <p:cBhvr>
                                        <p:cTn id="70" dur="1" fill="hold">
                                          <p:stCondLst>
                                            <p:cond delay="0"/>
                                          </p:stCondLst>
                                        </p:cTn>
                                        <p:tgtEl>
                                          <p:spTgt spid="142"/>
                                        </p:tgtEl>
                                        <p:attrNameLst>
                                          <p:attrName>style.visibility</p:attrName>
                                        </p:attrNameLst>
                                      </p:cBhvr>
                                      <p:to>
                                        <p:strVal val="visible"/>
                                      </p:to>
                                    </p:set>
                                    <p:animEffect transition="in" filter="wedge">
                                      <p:cBhvr>
                                        <p:cTn id="71" dur="2000"/>
                                        <p:tgtEl>
                                          <p:spTgt spid="142"/>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circle(in)">
                                      <p:cBhvr>
                                        <p:cTn id="76" dur="2000"/>
                                        <p:tgtEl>
                                          <p:spTgt spid="11"/>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163"/>
                                        </p:tgtEl>
                                        <p:attrNameLst>
                                          <p:attrName>style.visibility</p:attrName>
                                        </p:attrNameLst>
                                      </p:cBhvr>
                                      <p:to>
                                        <p:strVal val="visible"/>
                                      </p:to>
                                    </p:set>
                                    <p:animEffect transition="in" filter="dissolve">
                                      <p:cBhvr>
                                        <p:cTn id="81" dur="500"/>
                                        <p:tgtEl>
                                          <p:spTgt spid="163"/>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dissolve">
                                      <p:cBhvr>
                                        <p:cTn id="86" dur="500"/>
                                        <p:tgtEl>
                                          <p:spTgt spid="6"/>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dissolve">
                                      <p:cBhvr>
                                        <p:cTn id="9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1" animBg="1"/>
      <p:bldP spid="45"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3009900"/>
            <a:ext cx="5461000" cy="3022600"/>
          </a:xfrm>
          <a:prstGeom prst="rect">
            <a:avLst/>
          </a:prstGeom>
        </p:spPr>
      </p:pic>
    </p:spTree>
    <p:extLst>
      <p:ext uri="{BB962C8B-B14F-4D97-AF65-F5344CB8AC3E}">
        <p14:creationId xmlns:p14="http://schemas.microsoft.com/office/powerpoint/2010/main" val="13318653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dirty="0"/>
          </a:p>
        </p:txBody>
      </p:sp>
      <p:sp>
        <p:nvSpPr>
          <p:cNvPr id="4" name="Text Placeholder 3"/>
          <p:cNvSpPr>
            <a:spLocks noGrp="1"/>
          </p:cNvSpPr>
          <p:nvPr>
            <p:ph type="body" idx="1"/>
          </p:nvPr>
        </p:nvSpPr>
        <p:spPr/>
        <p:txBody>
          <a:bodyPr/>
          <a:lstStyle/>
          <a:p>
            <a:r>
              <a:rPr lang="en-US" dirty="0" smtClean="0"/>
              <a:t>Complementary materials for other projects</a:t>
            </a:r>
            <a:endParaRPr dirty="0"/>
          </a:p>
        </p:txBody>
      </p:sp>
    </p:spTree>
    <p:extLst>
      <p:ext uri="{BB962C8B-B14F-4D97-AF65-F5344CB8AC3E}">
        <p14:creationId xmlns:p14="http://schemas.microsoft.com/office/powerpoint/2010/main" val="632338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Via Size-Aware Global Routing</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Via size-aware global routing</a:t>
                </a:r>
              </a:p>
              <a:p>
                <a:pPr lvl="1"/>
                <a:r>
                  <a:rPr lang="en-US" dirty="0" smtClean="0"/>
                  <a:t>Via-aware overflow models : capture the impact of via size</a:t>
                </a:r>
              </a:p>
              <a:p>
                <a:pPr lvl="2"/>
                <a14:m>
                  <m:oMath xmlns="" xmlns:m="http://schemas.openxmlformats.org/officeDocument/2006/math">
                    <m:r>
                      <a:rPr lang="en-US" i="1">
                        <a:latin typeface="Cambria Math" charset="0"/>
                      </a:rPr>
                      <m:t>𝑉𝐴</m:t>
                    </m:r>
                  </m:oMath>
                </a14:m>
                <a:r>
                  <a:rPr lang="en-US" dirty="0"/>
                  <a:t>-</a:t>
                </a:r>
                <a14:m>
                  <m:oMath xmlns="" xmlns:m="http://schemas.openxmlformats.org/officeDocument/2006/math">
                    <m:r>
                      <a:rPr lang="en-US" i="1">
                        <a:latin typeface="Cambria Math" charset="0"/>
                      </a:rPr>
                      <m:t>𝐸𝑂𝐹</m:t>
                    </m:r>
                    <m:r>
                      <a:rPr lang="en-US" i="1">
                        <a:latin typeface="Cambria Math" charset="0"/>
                      </a:rPr>
                      <m:t>=</m:t>
                    </m:r>
                    <m:nary>
                      <m:naryPr>
                        <m:chr m:val="∑"/>
                        <m:supHide m:val="on"/>
                        <m:ctrlPr>
                          <a:rPr lang="en-US" i="1">
                            <a:latin typeface="Cambria Math" charset="0"/>
                          </a:rPr>
                        </m:ctrlPr>
                      </m:naryPr>
                      <m:sub>
                        <m:r>
                          <m:rPr>
                            <m:brk m:alnAt="7"/>
                          </m:rPr>
                          <a:rPr lang="en-US" i="1">
                            <a:latin typeface="Cambria Math" charset="0"/>
                          </a:rPr>
                          <m:t>𝑒</m:t>
                        </m:r>
                        <m:r>
                          <a:rPr lang="en-US" i="1">
                            <a:latin typeface="Cambria Math" charset="0"/>
                          </a:rPr>
                          <m:t>∈</m:t>
                        </m:r>
                        <m:r>
                          <a:rPr lang="en-US" i="1">
                            <a:latin typeface="Cambria Math" charset="0"/>
                          </a:rPr>
                          <m:t>𝐸</m:t>
                        </m:r>
                      </m:sub>
                      <m:sup/>
                      <m:e>
                        <m:r>
                          <m:rPr>
                            <m:sty m:val="p"/>
                          </m:rPr>
                          <a:rPr lang="en-US">
                            <a:latin typeface="Cambria Math" charset="0"/>
                          </a:rPr>
                          <m:t>max</m:t>
                        </m:r>
                        <m:r>
                          <a:rPr lang="en-US" i="1">
                            <a:latin typeface="Cambria Math" charset="0"/>
                          </a:rPr>
                          <m:t>⁡(</m:t>
                        </m:r>
                        <m:sSubSup>
                          <m:sSubSupPr>
                            <m:ctrlPr>
                              <a:rPr lang="en-US" i="1">
                                <a:latin typeface="Cambria Math" charset="0"/>
                              </a:rPr>
                            </m:ctrlPr>
                          </m:sSubSupPr>
                          <m:e>
                            <m:r>
                              <a:rPr lang="en-US" i="1">
                                <a:latin typeface="Cambria Math" charset="0"/>
                              </a:rPr>
                              <m:t>𝑢</m:t>
                            </m:r>
                          </m:e>
                          <m:sub>
                            <m:r>
                              <a:rPr lang="en-US" i="1">
                                <a:latin typeface="Cambria Math" charset="0"/>
                              </a:rPr>
                              <m:t>𝑒</m:t>
                            </m:r>
                          </m:sub>
                          <m:sup>
                            <m:r>
                              <a:rPr lang="en-US" i="1">
                                <a:latin typeface="Cambria Math" charset="0"/>
                              </a:rPr>
                              <m:t>𝑉𝐴</m:t>
                            </m:r>
                          </m:sup>
                        </m:sSubSup>
                        <m:r>
                          <a:rPr lang="en-US" i="1">
                            <a:latin typeface="Cambria Math" charset="0"/>
                          </a:rPr>
                          <m:t>−</m:t>
                        </m:r>
                        <m:sSub>
                          <m:sSubPr>
                            <m:ctrlPr>
                              <a:rPr lang="en-US" i="1">
                                <a:latin typeface="Cambria Math" charset="0"/>
                              </a:rPr>
                            </m:ctrlPr>
                          </m:sSubPr>
                          <m:e>
                            <m:r>
                              <a:rPr lang="en-US" i="1">
                                <a:latin typeface="Cambria Math" charset="0"/>
                              </a:rPr>
                              <m:t>𝑐</m:t>
                            </m:r>
                          </m:e>
                          <m:sub>
                            <m:r>
                              <a:rPr lang="en-US" i="1">
                                <a:latin typeface="Cambria Math" charset="0"/>
                              </a:rPr>
                              <m:t>𝑒</m:t>
                            </m:r>
                          </m:sub>
                        </m:sSub>
                        <m:r>
                          <a:rPr lang="en-US" i="1">
                            <a:latin typeface="Cambria Math" charset="0"/>
                          </a:rPr>
                          <m:t>,0)</m:t>
                        </m:r>
                      </m:e>
                    </m:nary>
                  </m:oMath>
                </a14:m>
                <a:endParaRPr lang="en-US" dirty="0" smtClean="0"/>
              </a:p>
              <a:p>
                <a:pPr lvl="2"/>
                <a14:m>
                  <m:oMath xmlns="" xmlns:m="http://schemas.openxmlformats.org/officeDocument/2006/math">
                    <m:r>
                      <a:rPr lang="en-US" i="1">
                        <a:latin typeface="Cambria Math" charset="0"/>
                      </a:rPr>
                      <m:t>𝐸𝐴</m:t>
                    </m:r>
                  </m:oMath>
                </a14:m>
                <a:r>
                  <a:rPr lang="en-US" dirty="0"/>
                  <a:t>-</a:t>
                </a:r>
                <a14:m>
                  <m:oMath xmlns="" xmlns:m="http://schemas.openxmlformats.org/officeDocument/2006/math">
                    <m:r>
                      <a:rPr lang="en-US" i="1">
                        <a:latin typeface="Cambria Math" charset="0"/>
                      </a:rPr>
                      <m:t>𝑉𝑂𝐹</m:t>
                    </m:r>
                    <m:r>
                      <a:rPr lang="en-US" i="1">
                        <a:latin typeface="Cambria Math" charset="0"/>
                      </a:rPr>
                      <m:t>=</m:t>
                    </m:r>
                    <m:nary>
                      <m:naryPr>
                        <m:chr m:val="∑"/>
                        <m:supHide m:val="on"/>
                        <m:ctrlPr>
                          <a:rPr lang="en-US" i="1">
                            <a:latin typeface="Cambria Math" charset="0"/>
                          </a:rPr>
                        </m:ctrlPr>
                      </m:naryPr>
                      <m:sub>
                        <m:r>
                          <m:rPr>
                            <m:brk m:alnAt="7"/>
                          </m:rPr>
                          <a:rPr lang="en-US" i="1">
                            <a:latin typeface="Cambria Math" charset="0"/>
                          </a:rPr>
                          <m:t>𝑔</m:t>
                        </m:r>
                      </m:sub>
                      <m:sup/>
                      <m:e>
                        <m:r>
                          <m:rPr>
                            <m:sty m:val="p"/>
                          </m:rPr>
                          <a:rPr lang="en-US">
                            <a:latin typeface="Cambria Math" charset="0"/>
                          </a:rPr>
                          <m:t>max</m:t>
                        </m:r>
                        <m:r>
                          <a:rPr lang="en-US" i="1">
                            <a:latin typeface="Cambria Math" charset="0"/>
                          </a:rPr>
                          <m:t>⁡(</m:t>
                        </m:r>
                        <m:sSubSup>
                          <m:sSubSupPr>
                            <m:ctrlPr>
                              <a:rPr lang="en-US" i="1">
                                <a:latin typeface="Cambria Math" charset="0"/>
                              </a:rPr>
                            </m:ctrlPr>
                          </m:sSubSupPr>
                          <m:e>
                            <m:r>
                              <a:rPr lang="en-US" i="1">
                                <a:latin typeface="Cambria Math" charset="0"/>
                              </a:rPr>
                              <m:t>𝑢</m:t>
                            </m:r>
                          </m:e>
                          <m:sub>
                            <m:r>
                              <a:rPr lang="en-US" i="1">
                                <a:latin typeface="Cambria Math" charset="0"/>
                              </a:rPr>
                              <m:t>𝑔</m:t>
                            </m:r>
                          </m:sub>
                          <m:sup>
                            <m:r>
                              <a:rPr lang="en-US" i="1">
                                <a:latin typeface="Cambria Math" charset="0"/>
                              </a:rPr>
                              <m:t>𝐸𝐴</m:t>
                            </m:r>
                          </m:sup>
                        </m:sSubSup>
                        <m:r>
                          <a:rPr lang="en-US" i="1">
                            <a:latin typeface="Cambria Math" charset="0"/>
                          </a:rPr>
                          <m:t>−</m:t>
                        </m:r>
                        <m:sSub>
                          <m:sSubPr>
                            <m:ctrlPr>
                              <a:rPr lang="en-US" i="1">
                                <a:latin typeface="Cambria Math" charset="0"/>
                              </a:rPr>
                            </m:ctrlPr>
                          </m:sSubPr>
                          <m:e>
                            <m:r>
                              <a:rPr lang="en-US" i="1">
                                <a:latin typeface="Cambria Math" charset="0"/>
                              </a:rPr>
                              <m:t>𝑐</m:t>
                            </m:r>
                          </m:e>
                          <m:sub>
                            <m:r>
                              <a:rPr lang="en-US" i="1">
                                <a:latin typeface="Cambria Math" charset="0"/>
                              </a:rPr>
                              <m:t>𝑔</m:t>
                            </m:r>
                          </m:sub>
                        </m:sSub>
                        <m:r>
                          <a:rPr lang="en-US" i="1">
                            <a:latin typeface="Cambria Math" charset="0"/>
                          </a:rPr>
                          <m:t>,0)</m:t>
                        </m:r>
                      </m:e>
                    </m:nary>
                  </m:oMath>
                </a14:m>
                <a:endParaRPr lang="en-US" dirty="0" smtClean="0"/>
              </a:p>
              <a:p>
                <a:pPr lvl="1"/>
                <a:r>
                  <a:rPr lang="en-US" dirty="0" smtClean="0"/>
                  <a:t>Via-aware layer assignment</a:t>
                </a:r>
              </a:p>
              <a:p>
                <a:pPr lvl="2"/>
                <a:r>
                  <a:rPr lang="en-US" dirty="0" smtClean="0"/>
                  <a:t>2-stage procedure to perform layer assignment</a:t>
                </a:r>
              </a:p>
              <a:p>
                <a:pPr lvl="1"/>
                <a:r>
                  <a:rPr lang="en-US" dirty="0" smtClean="0"/>
                  <a:t>Simulation results at DR stage</a:t>
                </a:r>
              </a:p>
              <a:p>
                <a:pPr lvl="2"/>
                <a:r>
                  <a:rPr lang="en-US" dirty="0" smtClean="0"/>
                  <a:t>Evaluate layer assignment by running DR with commercial tool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18" t="-800"/>
                </a:stretch>
              </a:blipFill>
            </p:spPr>
            <p:txBody>
              <a:bodyPr/>
              <a:lstStyle/>
              <a:p>
                <a:r>
                  <a:rPr>
                    <a:noFill/>
                  </a:rPr>
                  <a:t> </a:t>
                </a:r>
              </a:p>
            </p:txBody>
          </p:sp>
        </mc:Fallback>
      </mc:AlternateContent>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14400" y="3429000"/>
            <a:ext cx="3260045" cy="265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3633922006"/>
              </p:ext>
            </p:extLst>
          </p:nvPr>
        </p:nvGraphicFramePr>
        <p:xfrm>
          <a:off x="4876800" y="3443177"/>
          <a:ext cx="4038600" cy="2348024"/>
        </p:xfrm>
        <a:graphic>
          <a:graphicData uri="http://schemas.openxmlformats.org/drawingml/2006/table">
            <a:tbl>
              <a:tblPr firstRow="1" bandRow="1">
                <a:tableStyleId>{21E4AEA4-8DFA-4A89-87EB-49C32662AFE0}</a:tableStyleId>
              </a:tblPr>
              <a:tblGrid>
                <a:gridCol w="1026762"/>
                <a:gridCol w="1369018"/>
                <a:gridCol w="1642820"/>
              </a:tblGrid>
              <a:tr h="335432">
                <a:tc>
                  <a:txBody>
                    <a:bodyPr/>
                    <a:lstStyle/>
                    <a:p>
                      <a:pPr algn="ctr"/>
                      <a:r>
                        <a:rPr lang="en-US" sz="1500" dirty="0" smtClean="0"/>
                        <a:t>Case ID</a:t>
                      </a:r>
                      <a:endParaRPr sz="1500" dirty="0"/>
                    </a:p>
                  </a:txBody>
                  <a:tcPr marL="77180" marR="77180" marT="38591" marB="38591"/>
                </a:tc>
                <a:tc>
                  <a:txBody>
                    <a:bodyPr/>
                    <a:lstStyle/>
                    <a:p>
                      <a:pPr algn="ctr"/>
                      <a:r>
                        <a:rPr lang="en-US" sz="1500" dirty="0" err="1" smtClean="0"/>
                        <a:t>r</a:t>
                      </a:r>
                      <a:r>
                        <a:rPr lang="en-US" sz="1500" baseline="-25000" dirty="0" err="1" smtClean="0"/>
                        <a:t>te</a:t>
                      </a:r>
                      <a:endParaRPr sz="1500" baseline="-25000" dirty="0"/>
                    </a:p>
                  </a:txBody>
                  <a:tcPr marL="77180" marR="77180" marT="38591" marB="38591"/>
                </a:tc>
                <a:tc>
                  <a:txBody>
                    <a:bodyPr/>
                    <a:lstStyle/>
                    <a:p>
                      <a:pPr algn="ctr"/>
                      <a:r>
                        <a:rPr lang="en-US" sz="1500" dirty="0" err="1" smtClean="0"/>
                        <a:t>a</a:t>
                      </a:r>
                      <a:r>
                        <a:rPr lang="en-US" sz="1500" baseline="-25000" dirty="0" err="1" smtClean="0"/>
                        <a:t>tg</a:t>
                      </a:r>
                      <a:endParaRPr sz="1500" baseline="-25000" dirty="0"/>
                    </a:p>
                  </a:txBody>
                  <a:tcPr marL="77180" marR="77180" marT="38591" marB="38591"/>
                </a:tc>
              </a:tr>
              <a:tr h="335432">
                <a:tc>
                  <a:txBody>
                    <a:bodyPr/>
                    <a:lstStyle/>
                    <a:p>
                      <a:pPr algn="ctr"/>
                      <a:r>
                        <a:rPr lang="en-US" sz="1500" dirty="0" smtClean="0"/>
                        <a:t>1</a:t>
                      </a:r>
                      <a:endParaRPr sz="1500" dirty="0"/>
                    </a:p>
                  </a:txBody>
                  <a:tcPr marL="77180" marR="77180" marT="38591" marB="38591"/>
                </a:tc>
                <a:tc>
                  <a:txBody>
                    <a:bodyPr/>
                    <a:lstStyle/>
                    <a:p>
                      <a:pPr algn="ctr"/>
                      <a:r>
                        <a:rPr lang="en-US" sz="1500" dirty="0" smtClean="0"/>
                        <a:t>L&amp;R: (</a:t>
                      </a:r>
                      <a:r>
                        <a:rPr lang="en-US" sz="1500" dirty="0" err="1" smtClean="0"/>
                        <a:t>w</a:t>
                      </a:r>
                      <a:r>
                        <a:rPr lang="en-US" sz="1500" baseline="-25000" dirty="0" err="1" smtClean="0"/>
                        <a:t>t</a:t>
                      </a:r>
                      <a:r>
                        <a:rPr lang="en-US" sz="1500" dirty="0" err="1" smtClean="0"/>
                        <a:t>+s</a:t>
                      </a:r>
                      <a:r>
                        <a:rPr lang="en-US" sz="1500" baseline="-25000" dirty="0" err="1" smtClean="0"/>
                        <a:t>t</a:t>
                      </a:r>
                      <a:r>
                        <a:rPr lang="en-US" sz="1500" dirty="0" smtClean="0"/>
                        <a:t>)</a:t>
                      </a:r>
                      <a:endParaRPr sz="1500" dirty="0"/>
                    </a:p>
                  </a:txBody>
                  <a:tcPr marL="77180" marR="77180" marT="38591" marB="3859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500" dirty="0" smtClean="0"/>
                        <a:t>(</a:t>
                      </a:r>
                      <a:r>
                        <a:rPr lang="mr-IN" sz="1500" dirty="0" err="1" smtClean="0"/>
                        <a:t>w</a:t>
                      </a:r>
                      <a:r>
                        <a:rPr lang="mr-IN" sz="1500" baseline="-25000" dirty="0" err="1" smtClean="0"/>
                        <a:t>t</a:t>
                      </a:r>
                      <a:r>
                        <a:rPr lang="mr-IN" sz="1500" dirty="0" err="1" smtClean="0"/>
                        <a:t>+s</a:t>
                      </a:r>
                      <a:r>
                        <a:rPr lang="mr-IN" sz="1500" baseline="-25000" dirty="0" err="1" smtClean="0"/>
                        <a:t>t</a:t>
                      </a:r>
                      <a:r>
                        <a:rPr lang="mr-IN" sz="1500" dirty="0" smtClean="0"/>
                        <a:t>)</a:t>
                      </a:r>
                      <a:r>
                        <a:rPr lang="en-US" sz="1500" baseline="0" dirty="0" smtClean="0"/>
                        <a:t> x </a:t>
                      </a:r>
                      <a:r>
                        <a:rPr lang="en-US" sz="1500" dirty="0" smtClean="0"/>
                        <a:t>W</a:t>
                      </a:r>
                      <a:endParaRPr sz="1500" dirty="0"/>
                    </a:p>
                  </a:txBody>
                  <a:tcPr marL="77180" marR="77180" marT="38591" marB="38591"/>
                </a:tc>
              </a:tr>
              <a:tr h="335432">
                <a:tc>
                  <a:txBody>
                    <a:bodyPr/>
                    <a:lstStyle/>
                    <a:p>
                      <a:pPr algn="ctr"/>
                      <a:r>
                        <a:rPr lang="en-US" sz="1500" dirty="0" smtClean="0"/>
                        <a:t>2</a:t>
                      </a:r>
                      <a:endParaRPr sz="1500" dirty="0"/>
                    </a:p>
                  </a:txBody>
                  <a:tcPr marL="77180" marR="77180" marT="38591" marB="38591"/>
                </a:tc>
                <a:tc>
                  <a:txBody>
                    <a:bodyPr/>
                    <a:lstStyle/>
                    <a:p>
                      <a:pPr algn="ctr"/>
                      <a:r>
                        <a:rPr lang="en-US" sz="1500" dirty="0" smtClean="0"/>
                        <a:t>L&amp;R: (</a:t>
                      </a:r>
                      <a:r>
                        <a:rPr lang="en-US" sz="1500" dirty="0" err="1" smtClean="0"/>
                        <a:t>w</a:t>
                      </a:r>
                      <a:r>
                        <a:rPr lang="en-US" sz="1500" baseline="-25000" dirty="0" err="1" smtClean="0"/>
                        <a:t>t</a:t>
                      </a:r>
                      <a:r>
                        <a:rPr lang="en-US" sz="1500" dirty="0" err="1" smtClean="0"/>
                        <a:t>+s</a:t>
                      </a:r>
                      <a:r>
                        <a:rPr lang="en-US" sz="1500" baseline="-25000" dirty="0" err="1" smtClean="0"/>
                        <a:t>t</a:t>
                      </a:r>
                      <a:r>
                        <a:rPr lang="en-US" sz="1500" dirty="0" smtClean="0"/>
                        <a:t>)</a:t>
                      </a:r>
                      <a:endParaRPr sz="1500" dirty="0"/>
                    </a:p>
                  </a:txBody>
                  <a:tcPr marL="77180" marR="77180" marT="38591" marB="3859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500" dirty="0" smtClean="0"/>
                        <a:t>(</a:t>
                      </a:r>
                      <a:r>
                        <a:rPr lang="mr-IN" sz="1500" dirty="0" err="1" smtClean="0"/>
                        <a:t>w</a:t>
                      </a:r>
                      <a:r>
                        <a:rPr lang="mr-IN" sz="1500" baseline="-25000" dirty="0" err="1" smtClean="0"/>
                        <a:t>t</a:t>
                      </a:r>
                      <a:r>
                        <a:rPr lang="mr-IN" sz="1500" dirty="0" err="1" smtClean="0"/>
                        <a:t>+s</a:t>
                      </a:r>
                      <a:r>
                        <a:rPr lang="mr-IN" sz="1500" baseline="-25000" dirty="0" err="1" smtClean="0"/>
                        <a:t>t</a:t>
                      </a:r>
                      <a:r>
                        <a:rPr lang="mr-IN" sz="1500" dirty="0" smtClean="0"/>
                        <a:t>)</a:t>
                      </a:r>
                      <a:r>
                        <a:rPr lang="en-US" sz="1500" baseline="0" dirty="0" smtClean="0"/>
                        <a:t> </a:t>
                      </a:r>
                      <a:r>
                        <a:rPr lang="mr-IN" sz="1500" baseline="0" dirty="0" err="1" smtClean="0"/>
                        <a:t>x</a:t>
                      </a:r>
                      <a:r>
                        <a:rPr lang="mr-IN" sz="1500" baseline="0" dirty="0" smtClean="0"/>
                        <a:t> </a:t>
                      </a:r>
                      <a:r>
                        <a:rPr lang="mr-IN" sz="1500" dirty="0" err="1" smtClean="0"/>
                        <a:t>W</a:t>
                      </a:r>
                      <a:endParaRPr lang="mr-IN" sz="1500" dirty="0" smtClean="0"/>
                    </a:p>
                  </a:txBody>
                  <a:tcPr marL="77180" marR="77180" marT="38591" marB="38591"/>
                </a:tc>
              </a:tr>
              <a:tr h="335432">
                <a:tc>
                  <a:txBody>
                    <a:bodyPr/>
                    <a:lstStyle/>
                    <a:p>
                      <a:pPr algn="ctr"/>
                      <a:r>
                        <a:rPr lang="en-US" sz="1500" dirty="0" smtClean="0"/>
                        <a:t>3</a:t>
                      </a:r>
                      <a:endParaRPr sz="1500" dirty="0"/>
                    </a:p>
                  </a:txBody>
                  <a:tcPr marL="77180" marR="77180" marT="38591" marB="38591"/>
                </a:tc>
                <a:tc>
                  <a:txBody>
                    <a:bodyPr/>
                    <a:lstStyle/>
                    <a:p>
                      <a:pPr algn="ctr"/>
                      <a:r>
                        <a:rPr lang="en-US" sz="1500" dirty="0" smtClean="0"/>
                        <a:t>R:</a:t>
                      </a:r>
                      <a:r>
                        <a:rPr lang="en-US" sz="1500" baseline="0" dirty="0" smtClean="0"/>
                        <a:t> (</a:t>
                      </a:r>
                      <a:r>
                        <a:rPr lang="en-US" sz="1500" baseline="0" dirty="0" err="1" smtClean="0"/>
                        <a:t>w</a:t>
                      </a:r>
                      <a:r>
                        <a:rPr lang="en-US" sz="1500" baseline="-25000" dirty="0" err="1" smtClean="0"/>
                        <a:t>t</a:t>
                      </a:r>
                      <a:r>
                        <a:rPr lang="en-US" sz="1500" baseline="0" dirty="0" err="1" smtClean="0"/>
                        <a:t>+s</a:t>
                      </a:r>
                      <a:r>
                        <a:rPr lang="en-US" sz="1500" baseline="-25000" dirty="0" err="1" smtClean="0"/>
                        <a:t>t</a:t>
                      </a:r>
                      <a:r>
                        <a:rPr lang="en-US" sz="1500" baseline="0" dirty="0" smtClean="0"/>
                        <a:t>)</a:t>
                      </a:r>
                      <a:endParaRPr sz="1500" dirty="0"/>
                    </a:p>
                  </a:txBody>
                  <a:tcPr marL="77180" marR="77180" marT="38591" marB="3859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500" dirty="0" smtClean="0"/>
                        <a:t>(</a:t>
                      </a:r>
                      <a:r>
                        <a:rPr lang="mr-IN" sz="1500" dirty="0" err="1" smtClean="0"/>
                        <a:t>w</a:t>
                      </a:r>
                      <a:r>
                        <a:rPr lang="mr-IN" sz="1500" baseline="-25000" dirty="0" err="1" smtClean="0"/>
                        <a:t>t</a:t>
                      </a:r>
                      <a:r>
                        <a:rPr lang="mr-IN" sz="1500" dirty="0" err="1" smtClean="0"/>
                        <a:t>+s</a:t>
                      </a:r>
                      <a:r>
                        <a:rPr lang="mr-IN" sz="1500" baseline="-25000" dirty="0" err="1" smtClean="0"/>
                        <a:t>t</a:t>
                      </a:r>
                      <a:r>
                        <a:rPr lang="mr-IN" sz="1500" dirty="0" smtClean="0"/>
                        <a:t>)</a:t>
                      </a:r>
                      <a:r>
                        <a:rPr lang="en-US" sz="1500" baseline="0" dirty="0" smtClean="0"/>
                        <a:t> </a:t>
                      </a:r>
                      <a:r>
                        <a:rPr lang="mr-IN" sz="1500" baseline="0" dirty="0" err="1" smtClean="0"/>
                        <a:t>x</a:t>
                      </a:r>
                      <a:r>
                        <a:rPr lang="mr-IN" sz="1500" baseline="0" dirty="0" smtClean="0"/>
                        <a:t> </a:t>
                      </a:r>
                      <a:r>
                        <a:rPr lang="mr-IN" sz="1500" dirty="0" err="1" smtClean="0"/>
                        <a:t>W</a:t>
                      </a:r>
                      <a:r>
                        <a:rPr lang="en-US" sz="1500" dirty="0" smtClean="0"/>
                        <a:t> / 2</a:t>
                      </a:r>
                      <a:endParaRPr lang="mr-IN" sz="1500" dirty="0" smtClean="0"/>
                    </a:p>
                  </a:txBody>
                  <a:tcPr marL="77180" marR="77180" marT="38591" marB="38591"/>
                </a:tc>
              </a:tr>
              <a:tr h="335432">
                <a:tc>
                  <a:txBody>
                    <a:bodyPr/>
                    <a:lstStyle/>
                    <a:p>
                      <a:pPr algn="ctr"/>
                      <a:r>
                        <a:rPr lang="en-US" sz="1500" dirty="0" smtClean="0"/>
                        <a:t>4</a:t>
                      </a:r>
                      <a:endParaRPr sz="1500" dirty="0"/>
                    </a:p>
                  </a:txBody>
                  <a:tcPr marL="77180" marR="77180" marT="38591" marB="38591"/>
                </a:tc>
                <a:tc>
                  <a:txBody>
                    <a:bodyPr/>
                    <a:lstStyle/>
                    <a:p>
                      <a:pPr algn="ctr"/>
                      <a:r>
                        <a:rPr lang="en-US" sz="1500" dirty="0" smtClean="0"/>
                        <a:t>L: (</a:t>
                      </a:r>
                      <a:r>
                        <a:rPr lang="en-US" sz="1500" dirty="0" err="1" smtClean="0"/>
                        <a:t>w</a:t>
                      </a:r>
                      <a:r>
                        <a:rPr lang="en-US" sz="1500" baseline="-25000" dirty="0" err="1" smtClean="0"/>
                        <a:t>v</a:t>
                      </a:r>
                      <a:r>
                        <a:rPr lang="en-US" sz="1500" dirty="0" err="1" smtClean="0"/>
                        <a:t>+s</a:t>
                      </a:r>
                      <a:r>
                        <a:rPr lang="en-US" sz="1500" baseline="-25000" dirty="0" err="1" smtClean="0"/>
                        <a:t>v</a:t>
                      </a:r>
                      <a:r>
                        <a:rPr lang="en-US" sz="1500" dirty="0" smtClean="0"/>
                        <a:t>)</a:t>
                      </a:r>
                      <a:endParaRPr sz="1500" dirty="0"/>
                    </a:p>
                  </a:txBody>
                  <a:tcPr marL="77180" marR="77180" marT="38591" marB="3859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500" dirty="0" smtClean="0"/>
                        <a:t>(</a:t>
                      </a:r>
                      <a:r>
                        <a:rPr lang="mr-IN" sz="1500" dirty="0" err="1" smtClean="0"/>
                        <a:t>w</a:t>
                      </a:r>
                      <a:r>
                        <a:rPr lang="mr-IN" sz="1500" baseline="-25000" dirty="0" err="1" smtClean="0"/>
                        <a:t>t</a:t>
                      </a:r>
                      <a:r>
                        <a:rPr lang="mr-IN" sz="1500" dirty="0" err="1" smtClean="0"/>
                        <a:t>+s</a:t>
                      </a:r>
                      <a:r>
                        <a:rPr lang="mr-IN" sz="1500" baseline="-25000" dirty="0" err="1" smtClean="0"/>
                        <a:t>t</a:t>
                      </a:r>
                      <a:r>
                        <a:rPr lang="mr-IN" sz="1500" dirty="0" smtClean="0"/>
                        <a:t>)</a:t>
                      </a:r>
                      <a:r>
                        <a:rPr lang="en-US" sz="1500" baseline="0" dirty="0" smtClean="0"/>
                        <a:t> </a:t>
                      </a:r>
                      <a:r>
                        <a:rPr lang="mr-IN" sz="1500" baseline="0" dirty="0" err="1" smtClean="0"/>
                        <a:t>x</a:t>
                      </a:r>
                      <a:r>
                        <a:rPr lang="mr-IN" sz="1500" baseline="0" dirty="0" smtClean="0"/>
                        <a:t> </a:t>
                      </a:r>
                      <a:r>
                        <a:rPr lang="mr-IN" sz="1500" dirty="0" err="1" smtClean="0"/>
                        <a:t>W</a:t>
                      </a:r>
                      <a:r>
                        <a:rPr lang="en-US" sz="1500" dirty="0" smtClean="0"/>
                        <a:t> / 2</a:t>
                      </a:r>
                      <a:endParaRPr lang="mr-IN" sz="1500" dirty="0" smtClean="0"/>
                    </a:p>
                  </a:txBody>
                  <a:tcPr marL="77180" marR="77180" marT="38591" marB="38591"/>
                </a:tc>
              </a:tr>
              <a:tr h="335432">
                <a:tc>
                  <a:txBody>
                    <a:bodyPr/>
                    <a:lstStyle/>
                    <a:p>
                      <a:pPr algn="ctr"/>
                      <a:r>
                        <a:rPr lang="en-US" sz="1500" dirty="0" smtClean="0"/>
                        <a:t>5</a:t>
                      </a:r>
                      <a:endParaRPr sz="1500" dirty="0"/>
                    </a:p>
                  </a:txBody>
                  <a:tcPr marL="77180" marR="77180" marT="38591" marB="38591"/>
                </a:tc>
                <a:tc>
                  <a:txBody>
                    <a:bodyPr/>
                    <a:lstStyle/>
                    <a:p>
                      <a:pPr algn="ctr"/>
                      <a:r>
                        <a:rPr lang="en-US" sz="1500" dirty="0" smtClean="0"/>
                        <a:t>L&amp;R: (</a:t>
                      </a:r>
                      <a:r>
                        <a:rPr lang="en-US" sz="1500" dirty="0" err="1" smtClean="0"/>
                        <a:t>w</a:t>
                      </a:r>
                      <a:r>
                        <a:rPr lang="en-US" sz="1500" baseline="-25000" dirty="0" err="1" smtClean="0"/>
                        <a:t>v</a:t>
                      </a:r>
                      <a:r>
                        <a:rPr lang="en-US" sz="1500" dirty="0" err="1" smtClean="0"/>
                        <a:t>+s</a:t>
                      </a:r>
                      <a:r>
                        <a:rPr lang="en-US" sz="1500" baseline="-25000" dirty="0" err="1" smtClean="0"/>
                        <a:t>v</a:t>
                      </a:r>
                      <a:r>
                        <a:rPr lang="en-US" sz="1500" dirty="0" smtClean="0"/>
                        <a:t>)</a:t>
                      </a:r>
                      <a:endParaRPr sz="1500" dirty="0"/>
                    </a:p>
                  </a:txBody>
                  <a:tcPr marL="77180" marR="77180" marT="38591" marB="3859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a:t>
                      </a:r>
                      <a:r>
                        <a:rPr lang="en-US" sz="1500" dirty="0" err="1" smtClean="0"/>
                        <a:t>w</a:t>
                      </a:r>
                      <a:r>
                        <a:rPr lang="en-US" sz="1500" baseline="-25000" dirty="0" err="1" smtClean="0"/>
                        <a:t>v</a:t>
                      </a:r>
                      <a:r>
                        <a:rPr lang="en-US" sz="1500" dirty="0" err="1" smtClean="0"/>
                        <a:t>+s</a:t>
                      </a:r>
                      <a:r>
                        <a:rPr lang="en-US" sz="1500" baseline="-25000" dirty="0" err="1" smtClean="0"/>
                        <a:t>v</a:t>
                      </a:r>
                      <a:r>
                        <a:rPr lang="en-US" sz="1500" dirty="0" smtClean="0"/>
                        <a:t>)</a:t>
                      </a:r>
                      <a:r>
                        <a:rPr lang="mr-IN" sz="1500" baseline="0" dirty="0" err="1" smtClean="0"/>
                        <a:t>x</a:t>
                      </a:r>
                      <a:r>
                        <a:rPr lang="mr-IN" sz="1500" baseline="0" dirty="0" smtClean="0"/>
                        <a:t> </a:t>
                      </a:r>
                      <a:r>
                        <a:rPr lang="mr-IN" sz="1500" dirty="0" err="1" smtClean="0"/>
                        <a:t>W</a:t>
                      </a:r>
                      <a:endParaRPr lang="mr-IN" sz="1500" dirty="0" smtClean="0"/>
                    </a:p>
                  </a:txBody>
                  <a:tcPr marL="77180" marR="77180" marT="38591" marB="38591"/>
                </a:tc>
              </a:tr>
              <a:tr h="335432">
                <a:tc>
                  <a:txBody>
                    <a:bodyPr/>
                    <a:lstStyle/>
                    <a:p>
                      <a:pPr algn="ctr"/>
                      <a:r>
                        <a:rPr lang="en-US" sz="1500" dirty="0" smtClean="0"/>
                        <a:t>6</a:t>
                      </a:r>
                      <a:endParaRPr sz="1500" dirty="0"/>
                    </a:p>
                  </a:txBody>
                  <a:tcPr marL="77180" marR="77180" marT="38591" marB="38591"/>
                </a:tc>
                <a:tc>
                  <a:txBody>
                    <a:bodyPr/>
                    <a:lstStyle/>
                    <a:p>
                      <a:pPr algn="ctr"/>
                      <a:r>
                        <a:rPr lang="en-US" sz="1500" dirty="0" smtClean="0"/>
                        <a:t>-</a:t>
                      </a:r>
                      <a:endParaRPr sz="1500" dirty="0"/>
                    </a:p>
                  </a:txBody>
                  <a:tcPr marL="77180" marR="77180" marT="38591" marB="38591"/>
                </a:tc>
                <a:tc>
                  <a:txBody>
                    <a:bodyPr/>
                    <a:lstStyle/>
                    <a:p>
                      <a:pPr algn="ctr"/>
                      <a:r>
                        <a:rPr lang="en-US" sz="1500" dirty="0" smtClean="0"/>
                        <a:t>(</a:t>
                      </a:r>
                      <a:r>
                        <a:rPr lang="en-US" sz="1500" dirty="0" err="1" smtClean="0"/>
                        <a:t>w</a:t>
                      </a:r>
                      <a:r>
                        <a:rPr lang="en-US" sz="1500" baseline="-25000" dirty="0" err="1" smtClean="0"/>
                        <a:t>v</a:t>
                      </a:r>
                      <a:r>
                        <a:rPr lang="en-US" sz="1500" dirty="0" err="1" smtClean="0"/>
                        <a:t>+s</a:t>
                      </a:r>
                      <a:r>
                        <a:rPr lang="en-US" sz="1500" baseline="-25000" dirty="0" err="1" smtClean="0"/>
                        <a:t>v</a:t>
                      </a:r>
                      <a:r>
                        <a:rPr lang="en-US" sz="1500" dirty="0" smtClean="0"/>
                        <a:t>)</a:t>
                      </a:r>
                      <a:r>
                        <a:rPr lang="en-US" sz="1500" baseline="30000" dirty="0" smtClean="0"/>
                        <a:t>2</a:t>
                      </a:r>
                      <a:endParaRPr sz="1500" baseline="30000" dirty="0"/>
                    </a:p>
                  </a:txBody>
                  <a:tcPr marL="77180" marR="77180" marT="38591" marB="38591"/>
                </a:tc>
              </a:tr>
            </a:tbl>
          </a:graphicData>
        </a:graphic>
      </p:graphicFrame>
    </p:spTree>
    <p:extLst>
      <p:ext uri="{BB962C8B-B14F-4D97-AF65-F5344CB8AC3E}">
        <p14:creationId xmlns:p14="http://schemas.microsoft.com/office/powerpoint/2010/main" val="1260284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Via Size-Aware Global Routing</a:t>
            </a:r>
            <a:endParaRPr lang="en-US" dirty="0"/>
          </a:p>
        </p:txBody>
      </p:sp>
      <p:sp>
        <p:nvSpPr>
          <p:cNvPr id="5" name="Content Placeholder 4"/>
          <p:cNvSpPr>
            <a:spLocks noGrp="1"/>
          </p:cNvSpPr>
          <p:nvPr>
            <p:ph idx="1"/>
          </p:nvPr>
        </p:nvSpPr>
        <p:spPr>
          <a:xfrm>
            <a:off x="533400" y="990599"/>
            <a:ext cx="8382000" cy="2445635"/>
          </a:xfrm>
          <a:ln>
            <a:noFill/>
          </a:ln>
        </p:spPr>
        <p:txBody>
          <a:bodyPr/>
          <a:lstStyle/>
          <a:p>
            <a:r>
              <a:rPr lang="en-US" dirty="0" smtClean="0"/>
              <a:t>Via size-aware layer assignment</a:t>
            </a:r>
          </a:p>
          <a:p>
            <a:r>
              <a:rPr lang="en-US" dirty="0" smtClean="0"/>
              <a:t>Stage </a:t>
            </a:r>
            <a:r>
              <a:rPr lang="en-US" dirty="0" smtClean="0"/>
              <a:t>1 : dynamic programming (DP) for one net</a:t>
            </a:r>
          </a:p>
          <a:p>
            <a:pPr lvl="1"/>
            <a:r>
              <a:rPr lang="en-US" dirty="0" smtClean="0"/>
              <a:t>Example : </a:t>
            </a:r>
          </a:p>
          <a:p>
            <a:pPr lvl="2"/>
            <a:r>
              <a:rPr lang="en-US" dirty="0" smtClean="0"/>
              <a:t>For edge (v1, p1), three sub-problems are considered : </a:t>
            </a:r>
          </a:p>
          <a:p>
            <a:pPr lvl="3"/>
            <a:r>
              <a:rPr lang="en-US" dirty="0" smtClean="0"/>
              <a:t>f(v1, 2), f(v1, 4) and f(v1, 6)</a:t>
            </a:r>
          </a:p>
          <a:p>
            <a:pPr lvl="2"/>
            <a:r>
              <a:rPr lang="en-US" dirty="0"/>
              <a:t>A</a:t>
            </a:r>
            <a:r>
              <a:rPr lang="en-US" dirty="0" smtClean="0"/>
              <a:t>ssume the cost function only depends on via count</a:t>
            </a:r>
          </a:p>
          <a:p>
            <a:pPr lvl="3"/>
            <a:r>
              <a:rPr lang="en-US" dirty="0" smtClean="0"/>
              <a:t>For f(v1,6) we need </a:t>
            </a:r>
            <a:r>
              <a:rPr lang="en-US" dirty="0"/>
              <a:t>5</a:t>
            </a:r>
            <a:r>
              <a:rPr lang="en-US" dirty="0" smtClean="0"/>
              <a:t> vias to connect (p1,v1) to p1 on M1</a:t>
            </a:r>
          </a:p>
          <a:p>
            <a:pPr lvl="2"/>
            <a:r>
              <a:rPr lang="en-US" dirty="0" smtClean="0"/>
              <a:t>Similarly we update the cost function to calculate VAEOF and EAVOF</a:t>
            </a:r>
          </a:p>
          <a:p>
            <a:pPr lvl="2"/>
            <a:endParaRPr lang="en-US" dirty="0" smtClean="0"/>
          </a:p>
        </p:txBody>
      </p:sp>
      <p:grpSp>
        <p:nvGrpSpPr>
          <p:cNvPr id="32" name="Group 31"/>
          <p:cNvGrpSpPr/>
          <p:nvPr/>
        </p:nvGrpSpPr>
        <p:grpSpPr>
          <a:xfrm>
            <a:off x="634791" y="3966380"/>
            <a:ext cx="3290781" cy="1638717"/>
            <a:chOff x="634791" y="3966380"/>
            <a:chExt cx="3290781" cy="1638717"/>
          </a:xfrm>
        </p:grpSpPr>
        <p:grpSp>
          <p:nvGrpSpPr>
            <p:cNvPr id="93" name="Group 92"/>
            <p:cNvGrpSpPr/>
            <p:nvPr/>
          </p:nvGrpSpPr>
          <p:grpSpPr>
            <a:xfrm>
              <a:off x="634791" y="3966380"/>
              <a:ext cx="3290781" cy="1638717"/>
              <a:chOff x="1066800" y="3087231"/>
              <a:chExt cx="3581400" cy="2011679"/>
            </a:xfrm>
          </p:grpSpPr>
          <p:grpSp>
            <p:nvGrpSpPr>
              <p:cNvPr id="94" name="Group 93"/>
              <p:cNvGrpSpPr/>
              <p:nvPr/>
            </p:nvGrpSpPr>
            <p:grpSpPr>
              <a:xfrm>
                <a:off x="1066800" y="3087231"/>
                <a:ext cx="3581400" cy="2011679"/>
                <a:chOff x="2786586" y="1877764"/>
                <a:chExt cx="6317308" cy="3548444"/>
              </a:xfrm>
            </p:grpSpPr>
            <p:cxnSp>
              <p:nvCxnSpPr>
                <p:cNvPr id="97" name="Straight Connector 96"/>
                <p:cNvCxnSpPr/>
                <p:nvPr/>
              </p:nvCxnSpPr>
              <p:spPr>
                <a:xfrm>
                  <a:off x="2791690" y="1877764"/>
                  <a:ext cx="6312204" cy="0"/>
                </a:xfrm>
                <a:prstGeom prst="line">
                  <a:avLst/>
                </a:prstGeom>
                <a:ln w="38100"/>
                <a:effectLst/>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2791690" y="3094131"/>
                  <a:ext cx="6312204" cy="0"/>
                </a:xfrm>
                <a:prstGeom prst="line">
                  <a:avLst/>
                </a:prstGeom>
                <a:ln w="38100"/>
                <a:effectLst/>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2786586" y="4278237"/>
                  <a:ext cx="6312203" cy="0"/>
                </a:xfrm>
                <a:prstGeom prst="line">
                  <a:avLst/>
                </a:prstGeom>
                <a:ln w="38100"/>
                <a:effectLst/>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2791850" y="5426205"/>
                  <a:ext cx="6306939" cy="0"/>
                </a:xfrm>
                <a:prstGeom prst="line">
                  <a:avLst/>
                </a:prstGeom>
                <a:ln w="38100"/>
                <a:effectLst/>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flipV="1">
                  <a:off x="4038598" y="1877764"/>
                  <a:ext cx="0" cy="3548444"/>
                </a:xfrm>
                <a:prstGeom prst="line">
                  <a:avLst/>
                </a:prstGeom>
                <a:ln w="38100"/>
                <a:effectLst/>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flipV="1">
                  <a:off x="5326626" y="1877764"/>
                  <a:ext cx="0" cy="3548442"/>
                </a:xfrm>
                <a:prstGeom prst="line">
                  <a:avLst/>
                </a:prstGeom>
                <a:ln w="38100"/>
                <a:effectLst/>
              </p:spPr>
              <p:style>
                <a:lnRef idx="2">
                  <a:schemeClr val="dk1"/>
                </a:lnRef>
                <a:fillRef idx="0">
                  <a:schemeClr val="dk1"/>
                </a:fillRef>
                <a:effectRef idx="1">
                  <a:schemeClr val="dk1"/>
                </a:effectRef>
                <a:fontRef idx="minor">
                  <a:schemeClr val="tx1"/>
                </a:fontRef>
              </p:style>
            </p:cxnSp>
            <p:cxnSp>
              <p:nvCxnSpPr>
                <p:cNvPr id="103" name="Straight Connector 102"/>
                <p:cNvCxnSpPr/>
                <p:nvPr/>
              </p:nvCxnSpPr>
              <p:spPr>
                <a:xfrm flipV="1">
                  <a:off x="6600960" y="1877764"/>
                  <a:ext cx="0" cy="3548442"/>
                </a:xfrm>
                <a:prstGeom prst="line">
                  <a:avLst/>
                </a:prstGeom>
                <a:ln w="38100"/>
                <a:effectLst/>
              </p:spPr>
              <p:style>
                <a:lnRef idx="2">
                  <a:schemeClr val="dk1"/>
                </a:lnRef>
                <a:fillRef idx="0">
                  <a:schemeClr val="dk1"/>
                </a:fillRef>
                <a:effectRef idx="1">
                  <a:schemeClr val="dk1"/>
                </a:effectRef>
                <a:fontRef idx="minor">
                  <a:schemeClr val="tx1"/>
                </a:fontRef>
              </p:style>
            </p:cxnSp>
            <p:cxnSp>
              <p:nvCxnSpPr>
                <p:cNvPr id="104" name="Straight Connector 103"/>
                <p:cNvCxnSpPr/>
                <p:nvPr/>
              </p:nvCxnSpPr>
              <p:spPr>
                <a:xfrm flipV="1">
                  <a:off x="7849329" y="1877764"/>
                  <a:ext cx="0" cy="3548442"/>
                </a:xfrm>
                <a:prstGeom prst="line">
                  <a:avLst/>
                </a:prstGeom>
                <a:ln w="38100"/>
                <a:effectLst/>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flipV="1">
                  <a:off x="2791690" y="1877764"/>
                  <a:ext cx="0" cy="3548442"/>
                </a:xfrm>
                <a:prstGeom prst="line">
                  <a:avLst/>
                </a:prstGeom>
                <a:ln w="38100"/>
                <a:effectLst/>
              </p:spPr>
              <p:style>
                <a:lnRef idx="2">
                  <a:schemeClr val="dk1"/>
                </a:lnRef>
                <a:fillRef idx="0">
                  <a:schemeClr val="dk1"/>
                </a:fillRef>
                <a:effectRef idx="1">
                  <a:schemeClr val="dk1"/>
                </a:effectRef>
                <a:fontRef idx="minor">
                  <a:schemeClr val="tx1"/>
                </a:fontRef>
              </p:style>
            </p:cxnSp>
            <p:cxnSp>
              <p:nvCxnSpPr>
                <p:cNvPr id="107" name="Straight Connector 106"/>
                <p:cNvCxnSpPr/>
                <p:nvPr/>
              </p:nvCxnSpPr>
              <p:spPr>
                <a:xfrm flipV="1">
                  <a:off x="9098788" y="1877764"/>
                  <a:ext cx="0" cy="3548442"/>
                </a:xfrm>
                <a:prstGeom prst="line">
                  <a:avLst/>
                </a:prstGeom>
                <a:ln w="38100"/>
                <a:effectLst/>
              </p:spPr>
              <p:style>
                <a:lnRef idx="2">
                  <a:schemeClr val="dk1"/>
                </a:lnRef>
                <a:fillRef idx="0">
                  <a:schemeClr val="dk1"/>
                </a:fillRef>
                <a:effectRef idx="1">
                  <a:schemeClr val="dk1"/>
                </a:effectRef>
                <a:fontRef idx="minor">
                  <a:schemeClr val="tx1"/>
                </a:fontRef>
              </p:style>
            </p:cxnSp>
            <p:cxnSp>
              <p:nvCxnSpPr>
                <p:cNvPr id="108" name="Straight Connector 107"/>
                <p:cNvCxnSpPr/>
                <p:nvPr/>
              </p:nvCxnSpPr>
              <p:spPr>
                <a:xfrm flipV="1">
                  <a:off x="4018770" y="3089532"/>
                  <a:ext cx="1288027" cy="183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5350407" y="3058587"/>
                  <a:ext cx="0" cy="1188707"/>
                </a:xfrm>
                <a:prstGeom prst="line">
                  <a:avLst/>
                </a:prstGeom>
                <a:ln w="5080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5295605" y="4284198"/>
                  <a:ext cx="1294165" cy="0"/>
                </a:xfrm>
                <a:prstGeom prst="line">
                  <a:avLst/>
                </a:prstGeom>
                <a:ln w="5080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6582026" y="4229576"/>
                  <a:ext cx="1299935" cy="666454"/>
                </a:xfrm>
                <a:prstGeom prst="rect">
                  <a:avLst/>
                </a:prstGeom>
                <a:noFill/>
              </p:spPr>
              <p:txBody>
                <a:bodyPr wrap="square" rtlCol="0">
                  <a:spAutoFit/>
                </a:bodyPr>
                <a:lstStyle/>
                <a:p>
                  <a:r>
                    <a:rPr lang="en-US" sz="1400" dirty="0" smtClean="0"/>
                    <a:t>p2</a:t>
                  </a:r>
                  <a:endParaRPr lang="en-US" sz="1400" dirty="0"/>
                </a:p>
              </p:txBody>
            </p:sp>
            <p:sp>
              <p:nvSpPr>
                <p:cNvPr id="114" name="TextBox 113"/>
                <p:cNvSpPr txBox="1"/>
                <p:nvPr/>
              </p:nvSpPr>
              <p:spPr>
                <a:xfrm>
                  <a:off x="3915973" y="3070956"/>
                  <a:ext cx="964141" cy="500315"/>
                </a:xfrm>
                <a:prstGeom prst="rect">
                  <a:avLst/>
                </a:prstGeom>
                <a:noFill/>
              </p:spPr>
              <p:txBody>
                <a:bodyPr wrap="square" rtlCol="0">
                  <a:spAutoFit/>
                </a:bodyPr>
                <a:lstStyle/>
                <a:p>
                  <a:r>
                    <a:rPr lang="en-US" sz="1400" dirty="0" smtClean="0"/>
                    <a:t>p1</a:t>
                  </a:r>
                  <a:endParaRPr lang="en-US" sz="1400" dirty="0"/>
                </a:p>
              </p:txBody>
            </p:sp>
          </p:grpSp>
          <p:sp>
            <p:nvSpPr>
              <p:cNvPr id="95" name="TextBox 94"/>
              <p:cNvSpPr txBox="1"/>
              <p:nvPr/>
            </p:nvSpPr>
            <p:spPr>
              <a:xfrm>
                <a:off x="2560617" y="3749213"/>
                <a:ext cx="546590" cy="283638"/>
              </a:xfrm>
              <a:prstGeom prst="rect">
                <a:avLst/>
              </a:prstGeom>
              <a:noFill/>
            </p:spPr>
            <p:txBody>
              <a:bodyPr wrap="square" rtlCol="0">
                <a:spAutoFit/>
              </a:bodyPr>
              <a:lstStyle/>
              <a:p>
                <a:r>
                  <a:rPr lang="en-US" sz="1400" dirty="0" smtClean="0"/>
                  <a:t>v1</a:t>
                </a:r>
                <a:endParaRPr lang="en-US" sz="1400" dirty="0"/>
              </a:p>
            </p:txBody>
          </p:sp>
        </p:grpSp>
        <p:sp>
          <p:nvSpPr>
            <p:cNvPr id="124" name="TextBox 123"/>
            <p:cNvSpPr txBox="1"/>
            <p:nvPr/>
          </p:nvSpPr>
          <p:spPr>
            <a:xfrm>
              <a:off x="1978396" y="5080155"/>
              <a:ext cx="502236" cy="307777"/>
            </a:xfrm>
            <a:prstGeom prst="rect">
              <a:avLst/>
            </a:prstGeom>
            <a:noFill/>
          </p:spPr>
          <p:txBody>
            <a:bodyPr wrap="square" rtlCol="0">
              <a:spAutoFit/>
            </a:bodyPr>
            <a:lstStyle/>
            <a:p>
              <a:r>
                <a:rPr lang="en-US" sz="1400" dirty="0" smtClean="0"/>
                <a:t>v2</a:t>
              </a:r>
              <a:endParaRPr lang="en-US" sz="1400" dirty="0"/>
            </a:p>
          </p:txBody>
        </p:sp>
      </p:grpSp>
      <p:grpSp>
        <p:nvGrpSpPr>
          <p:cNvPr id="13" name="Group 12"/>
          <p:cNvGrpSpPr/>
          <p:nvPr/>
        </p:nvGrpSpPr>
        <p:grpSpPr>
          <a:xfrm>
            <a:off x="5181600" y="3548473"/>
            <a:ext cx="3063398" cy="3233219"/>
            <a:chOff x="5948666" y="3548473"/>
            <a:chExt cx="3063398" cy="3233219"/>
          </a:xfrm>
        </p:grpSpPr>
        <p:sp>
          <p:nvSpPr>
            <p:cNvPr id="48" name="Rectangle 47"/>
            <p:cNvSpPr/>
            <p:nvPr/>
          </p:nvSpPr>
          <p:spPr>
            <a:xfrm>
              <a:off x="6976872" y="5787389"/>
              <a:ext cx="416075" cy="411873"/>
            </a:xfrm>
            <a:prstGeom prst="rect">
              <a:avLst/>
            </a:prstGeom>
            <a:solidFill>
              <a:schemeClr val="accent1">
                <a:lumMod val="9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p:cNvSpPr/>
            <p:nvPr/>
          </p:nvSpPr>
          <p:spPr>
            <a:xfrm>
              <a:off x="6705600" y="3614146"/>
              <a:ext cx="914400" cy="533400"/>
            </a:xfrm>
            <a:prstGeom prst="rect">
              <a:avLst/>
            </a:prstGeom>
            <a:solidFill>
              <a:schemeClr val="accent1">
                <a:lumMod val="5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a:off x="6705600" y="4212473"/>
              <a:ext cx="914400" cy="533400"/>
            </a:xfrm>
            <a:prstGeom prst="rect">
              <a:avLst/>
            </a:prstGeom>
            <a:solidFill>
              <a:schemeClr val="accent1">
                <a:lumMod val="5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p:cNvSpPr/>
            <p:nvPr/>
          </p:nvSpPr>
          <p:spPr>
            <a:xfrm>
              <a:off x="6975325" y="4775646"/>
              <a:ext cx="416075" cy="411873"/>
            </a:xfrm>
            <a:prstGeom prst="rect">
              <a:avLst/>
            </a:prstGeom>
            <a:solidFill>
              <a:schemeClr val="accent1">
                <a:lumMod val="9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4" name="TextBox 73"/>
            <p:cNvSpPr txBox="1"/>
            <p:nvPr/>
          </p:nvSpPr>
          <p:spPr>
            <a:xfrm>
              <a:off x="7599737" y="3788600"/>
              <a:ext cx="703526" cy="338554"/>
            </a:xfrm>
            <a:prstGeom prst="rect">
              <a:avLst/>
            </a:prstGeom>
            <a:noFill/>
          </p:spPr>
          <p:txBody>
            <a:bodyPr wrap="none" rtlCol="0">
              <a:spAutoFit/>
            </a:bodyPr>
            <a:lstStyle/>
            <a:p>
              <a:r>
                <a:rPr lang="en-US" dirty="0" smtClean="0"/>
                <a:t>Via56</a:t>
              </a:r>
              <a:endParaRPr lang="en-US" dirty="0"/>
            </a:p>
          </p:txBody>
        </p:sp>
        <p:sp>
          <p:nvSpPr>
            <p:cNvPr id="75" name="TextBox 74"/>
            <p:cNvSpPr txBox="1"/>
            <p:nvPr/>
          </p:nvSpPr>
          <p:spPr>
            <a:xfrm>
              <a:off x="7609557" y="4294383"/>
              <a:ext cx="703526" cy="338554"/>
            </a:xfrm>
            <a:prstGeom prst="rect">
              <a:avLst/>
            </a:prstGeom>
            <a:noFill/>
          </p:spPr>
          <p:txBody>
            <a:bodyPr wrap="none" rtlCol="0">
              <a:spAutoFit/>
            </a:bodyPr>
            <a:lstStyle/>
            <a:p>
              <a:r>
                <a:rPr lang="en-US" dirty="0" smtClean="0"/>
                <a:t>Via45</a:t>
              </a:r>
              <a:endParaRPr lang="en-US" dirty="0"/>
            </a:p>
          </p:txBody>
        </p:sp>
        <p:sp>
          <p:nvSpPr>
            <p:cNvPr id="76" name="TextBox 75"/>
            <p:cNvSpPr txBox="1"/>
            <p:nvPr/>
          </p:nvSpPr>
          <p:spPr>
            <a:xfrm>
              <a:off x="7611160" y="4852990"/>
              <a:ext cx="703526" cy="338554"/>
            </a:xfrm>
            <a:prstGeom prst="rect">
              <a:avLst/>
            </a:prstGeom>
            <a:noFill/>
          </p:spPr>
          <p:txBody>
            <a:bodyPr wrap="none" rtlCol="0">
              <a:spAutoFit/>
            </a:bodyPr>
            <a:lstStyle/>
            <a:p>
              <a:r>
                <a:rPr lang="en-US" dirty="0" smtClean="0"/>
                <a:t>Via34</a:t>
              </a:r>
              <a:endParaRPr lang="en-US" dirty="0"/>
            </a:p>
          </p:txBody>
        </p:sp>
        <p:sp>
          <p:nvSpPr>
            <p:cNvPr id="77" name="TextBox 76"/>
            <p:cNvSpPr txBox="1"/>
            <p:nvPr/>
          </p:nvSpPr>
          <p:spPr>
            <a:xfrm>
              <a:off x="7609557" y="5287458"/>
              <a:ext cx="703526" cy="338554"/>
            </a:xfrm>
            <a:prstGeom prst="rect">
              <a:avLst/>
            </a:prstGeom>
            <a:noFill/>
          </p:spPr>
          <p:txBody>
            <a:bodyPr wrap="none" rtlCol="0">
              <a:spAutoFit/>
            </a:bodyPr>
            <a:lstStyle/>
            <a:p>
              <a:r>
                <a:rPr lang="en-US" dirty="0" smtClean="0"/>
                <a:t>Via23</a:t>
              </a:r>
              <a:endParaRPr lang="en-US" dirty="0"/>
            </a:p>
          </p:txBody>
        </p:sp>
        <p:sp>
          <p:nvSpPr>
            <p:cNvPr id="78" name="Rectangle 77"/>
            <p:cNvSpPr/>
            <p:nvPr/>
          </p:nvSpPr>
          <p:spPr>
            <a:xfrm>
              <a:off x="6975325" y="5263719"/>
              <a:ext cx="416075" cy="411873"/>
            </a:xfrm>
            <a:prstGeom prst="rect">
              <a:avLst/>
            </a:prstGeom>
            <a:solidFill>
              <a:schemeClr val="accent1">
                <a:lumMod val="9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TextBox 82"/>
            <p:cNvSpPr txBox="1"/>
            <p:nvPr/>
          </p:nvSpPr>
          <p:spPr>
            <a:xfrm>
              <a:off x="5948666" y="3548473"/>
              <a:ext cx="470000" cy="338554"/>
            </a:xfrm>
            <a:prstGeom prst="rect">
              <a:avLst/>
            </a:prstGeom>
            <a:noFill/>
          </p:spPr>
          <p:txBody>
            <a:bodyPr wrap="none" rtlCol="0">
              <a:spAutoFit/>
            </a:bodyPr>
            <a:lstStyle/>
            <a:p>
              <a:r>
                <a:rPr lang="en-US" dirty="0" smtClean="0"/>
                <a:t>M6</a:t>
              </a:r>
            </a:p>
          </p:txBody>
        </p:sp>
        <p:cxnSp>
          <p:nvCxnSpPr>
            <p:cNvPr id="85" name="Straight Connector 84"/>
            <p:cNvCxnSpPr>
              <a:endCxn id="83" idx="3"/>
            </p:cNvCxnSpPr>
            <p:nvPr/>
          </p:nvCxnSpPr>
          <p:spPr>
            <a:xfrm flipH="1">
              <a:off x="6418666" y="3687804"/>
              <a:ext cx="2567861" cy="29946"/>
            </a:xfrm>
            <a:prstGeom prst="line">
              <a:avLst/>
            </a:prstGeom>
            <a:ln w="508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6466237" y="5733129"/>
              <a:ext cx="2520290" cy="0"/>
            </a:xfrm>
            <a:prstGeom prst="line">
              <a:avLst/>
            </a:prstGeom>
            <a:ln w="508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5964369" y="4495344"/>
              <a:ext cx="737449" cy="335848"/>
            </a:xfrm>
            <a:prstGeom prst="rect">
              <a:avLst/>
            </a:prstGeom>
            <a:noFill/>
          </p:spPr>
          <p:txBody>
            <a:bodyPr wrap="square" rtlCol="0">
              <a:spAutoFit/>
            </a:bodyPr>
            <a:lstStyle/>
            <a:p>
              <a:r>
                <a:rPr lang="en-US" dirty="0" smtClean="0"/>
                <a:t>M4</a:t>
              </a:r>
            </a:p>
          </p:txBody>
        </p:sp>
        <p:sp>
          <p:nvSpPr>
            <p:cNvPr id="91" name="TextBox 90"/>
            <p:cNvSpPr txBox="1"/>
            <p:nvPr/>
          </p:nvSpPr>
          <p:spPr>
            <a:xfrm>
              <a:off x="5978769" y="5569744"/>
              <a:ext cx="748674" cy="338554"/>
            </a:xfrm>
            <a:prstGeom prst="rect">
              <a:avLst/>
            </a:prstGeom>
            <a:noFill/>
          </p:spPr>
          <p:txBody>
            <a:bodyPr wrap="square" rtlCol="0">
              <a:spAutoFit/>
            </a:bodyPr>
            <a:lstStyle/>
            <a:p>
              <a:r>
                <a:rPr lang="en-US" dirty="0" smtClean="0"/>
                <a:t>M2</a:t>
              </a:r>
            </a:p>
          </p:txBody>
        </p:sp>
        <p:sp>
          <p:nvSpPr>
            <p:cNvPr id="115" name="TextBox 114"/>
            <p:cNvSpPr txBox="1"/>
            <p:nvPr/>
          </p:nvSpPr>
          <p:spPr>
            <a:xfrm>
              <a:off x="7007034" y="6439383"/>
              <a:ext cx="917766" cy="338554"/>
            </a:xfrm>
            <a:prstGeom prst="rect">
              <a:avLst/>
            </a:prstGeom>
            <a:noFill/>
          </p:spPr>
          <p:txBody>
            <a:bodyPr wrap="square" rtlCol="0">
              <a:spAutoFit/>
            </a:bodyPr>
            <a:lstStyle/>
            <a:p>
              <a:r>
                <a:rPr lang="en-US" dirty="0" smtClean="0"/>
                <a:t>p1</a:t>
              </a:r>
              <a:endParaRPr lang="en-US" dirty="0"/>
            </a:p>
          </p:txBody>
        </p:sp>
        <p:cxnSp>
          <p:nvCxnSpPr>
            <p:cNvPr id="119" name="Straight Connector 118"/>
            <p:cNvCxnSpPr/>
            <p:nvPr/>
          </p:nvCxnSpPr>
          <p:spPr>
            <a:xfrm flipH="1">
              <a:off x="6466237" y="4689604"/>
              <a:ext cx="2520290" cy="0"/>
            </a:xfrm>
            <a:prstGeom prst="line">
              <a:avLst/>
            </a:prstGeom>
            <a:ln w="508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6002555" y="6070899"/>
              <a:ext cx="748674" cy="338554"/>
            </a:xfrm>
            <a:prstGeom prst="rect">
              <a:avLst/>
            </a:prstGeom>
            <a:noFill/>
          </p:spPr>
          <p:txBody>
            <a:bodyPr wrap="square" rtlCol="0">
              <a:spAutoFit/>
            </a:bodyPr>
            <a:lstStyle/>
            <a:p>
              <a:r>
                <a:rPr lang="en-US" dirty="0" smtClean="0"/>
                <a:t>M1</a:t>
              </a:r>
            </a:p>
          </p:txBody>
        </p:sp>
        <p:grpSp>
          <p:nvGrpSpPr>
            <p:cNvPr id="3" name="Group 2"/>
            <p:cNvGrpSpPr/>
            <p:nvPr/>
          </p:nvGrpSpPr>
          <p:grpSpPr>
            <a:xfrm>
              <a:off x="7059168" y="3733800"/>
              <a:ext cx="297080" cy="2775299"/>
              <a:chOff x="6934200" y="3657600"/>
              <a:chExt cx="297080" cy="2775299"/>
            </a:xfrm>
          </p:grpSpPr>
          <p:cxnSp>
            <p:nvCxnSpPr>
              <p:cNvPr id="121" name="Straight Connector 120"/>
              <p:cNvCxnSpPr>
                <a:endCxn id="11" idx="0"/>
              </p:cNvCxnSpPr>
              <p:nvPr/>
            </p:nvCxnSpPr>
            <p:spPr>
              <a:xfrm>
                <a:off x="7082740" y="3657600"/>
                <a:ext cx="0" cy="2478219"/>
              </a:xfrm>
              <a:prstGeom prst="line">
                <a:avLst/>
              </a:prstGeom>
              <a:ln w="1016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934200" y="6135819"/>
                <a:ext cx="297080" cy="297080"/>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TextBox 121"/>
            <p:cNvSpPr txBox="1"/>
            <p:nvPr/>
          </p:nvSpPr>
          <p:spPr>
            <a:xfrm>
              <a:off x="8478664" y="6443138"/>
              <a:ext cx="533400" cy="338554"/>
            </a:xfrm>
            <a:prstGeom prst="rect">
              <a:avLst/>
            </a:prstGeom>
            <a:noFill/>
          </p:spPr>
          <p:txBody>
            <a:bodyPr wrap="square" rtlCol="0">
              <a:spAutoFit/>
            </a:bodyPr>
            <a:lstStyle/>
            <a:p>
              <a:r>
                <a:rPr lang="en-US" dirty="0"/>
                <a:t>v</a:t>
              </a:r>
              <a:r>
                <a:rPr lang="en-US" dirty="0" smtClean="0"/>
                <a:t>1</a:t>
              </a:r>
              <a:endParaRPr lang="en-US" dirty="0"/>
            </a:p>
          </p:txBody>
        </p:sp>
        <p:cxnSp>
          <p:nvCxnSpPr>
            <p:cNvPr id="70" name="Straight Connector 69"/>
            <p:cNvCxnSpPr/>
            <p:nvPr/>
          </p:nvCxnSpPr>
          <p:spPr>
            <a:xfrm flipH="1">
              <a:off x="7164660" y="3733800"/>
              <a:ext cx="1522140" cy="0"/>
            </a:xfrm>
            <a:prstGeom prst="line">
              <a:avLst/>
            </a:prstGeom>
            <a:ln w="1016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599737" y="5840247"/>
              <a:ext cx="703526" cy="338554"/>
            </a:xfrm>
            <a:prstGeom prst="rect">
              <a:avLst/>
            </a:prstGeom>
            <a:noFill/>
          </p:spPr>
          <p:txBody>
            <a:bodyPr wrap="none" rtlCol="0">
              <a:spAutoFit/>
            </a:bodyPr>
            <a:lstStyle/>
            <a:p>
              <a:r>
                <a:rPr lang="en-US" dirty="0" smtClean="0"/>
                <a:t>Via12</a:t>
              </a:r>
              <a:endParaRPr lang="en-US" dirty="0"/>
            </a:p>
          </p:txBody>
        </p:sp>
        <p:cxnSp>
          <p:nvCxnSpPr>
            <p:cNvPr id="52" name="Straight Connector 51"/>
            <p:cNvCxnSpPr/>
            <p:nvPr/>
          </p:nvCxnSpPr>
          <p:spPr>
            <a:xfrm flipV="1">
              <a:off x="8686801" y="3687804"/>
              <a:ext cx="0" cy="2650951"/>
            </a:xfrm>
            <a:prstGeom prst="line">
              <a:avLst/>
            </a:prstGeom>
            <a:ln w="508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5573926" y="5448157"/>
            <a:ext cx="1719665" cy="1719665"/>
          </a:xfrm>
          <a:prstGeom prst="rect">
            <a:avLst/>
          </a:prstGeom>
          <a:solidFill>
            <a:srgbClr val="00B0F0">
              <a:alpha val="39000"/>
            </a:srgbClr>
          </a:solidFill>
          <a:ln w="15875">
            <a:solidFill>
              <a:schemeClr val="tx1"/>
            </a:solidFill>
          </a:ln>
          <a:scene3d>
            <a:camera prst="isometricTopUp">
              <a:rot lat="20880160" lon="17476805" rev="544799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5648048" y="4878804"/>
            <a:ext cx="1719665" cy="1719665"/>
          </a:xfrm>
          <a:prstGeom prst="rect">
            <a:avLst/>
          </a:prstGeom>
          <a:solidFill>
            <a:srgbClr val="00B0F0">
              <a:alpha val="39000"/>
            </a:srgbClr>
          </a:solidFill>
          <a:ln w="15875">
            <a:solidFill>
              <a:schemeClr val="tx1"/>
            </a:solidFill>
          </a:ln>
          <a:scene3d>
            <a:camera prst="isometricTopUp">
              <a:rot lat="20880160" lon="17476805" rev="544799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627937" y="4367275"/>
            <a:ext cx="1719665" cy="1719665"/>
          </a:xfrm>
          <a:prstGeom prst="rect">
            <a:avLst/>
          </a:prstGeom>
          <a:solidFill>
            <a:srgbClr val="00B0F0">
              <a:alpha val="39000"/>
            </a:srgbClr>
          </a:solidFill>
          <a:ln w="15875">
            <a:solidFill>
              <a:schemeClr val="tx1"/>
            </a:solidFill>
          </a:ln>
          <a:scene3d>
            <a:camera prst="isometricTopUp">
              <a:rot lat="20880160" lon="17476805" rev="544799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638800" y="3821310"/>
            <a:ext cx="1719665" cy="1719665"/>
          </a:xfrm>
          <a:prstGeom prst="rect">
            <a:avLst/>
          </a:prstGeom>
          <a:solidFill>
            <a:srgbClr val="00B0F0">
              <a:alpha val="39000"/>
            </a:srgbClr>
          </a:solidFill>
          <a:ln w="15875">
            <a:solidFill>
              <a:schemeClr val="tx1"/>
            </a:solidFill>
          </a:ln>
          <a:scene3d>
            <a:camera prst="isometricTopUp">
              <a:rot lat="20880160" lon="17476805" rev="544799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646933" y="3282243"/>
            <a:ext cx="1719665" cy="1719665"/>
          </a:xfrm>
          <a:prstGeom prst="rect">
            <a:avLst/>
          </a:prstGeom>
          <a:solidFill>
            <a:srgbClr val="00B0F0">
              <a:alpha val="39000"/>
            </a:srgbClr>
          </a:solidFill>
          <a:ln w="15875">
            <a:solidFill>
              <a:schemeClr val="tx1"/>
            </a:solidFill>
          </a:ln>
          <a:scene3d>
            <a:camera prst="isometricTopUp">
              <a:rot lat="20880160" lon="17476805" rev="544799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682933" y="2898542"/>
            <a:ext cx="1719665" cy="1719665"/>
          </a:xfrm>
          <a:prstGeom prst="rect">
            <a:avLst/>
          </a:prstGeom>
          <a:solidFill>
            <a:srgbClr val="00B0F0">
              <a:alpha val="39000"/>
            </a:srgbClr>
          </a:solidFill>
          <a:ln w="15875">
            <a:solidFill>
              <a:schemeClr val="tx1"/>
            </a:solidFill>
          </a:ln>
          <a:scene3d>
            <a:camera prst="isometricTopUp">
              <a:rot lat="20880160" lon="17476805" rev="544799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8748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Via Size-Aware Global Routing</a:t>
            </a:r>
            <a:endParaRPr lang="en-US" dirty="0"/>
          </a:p>
        </p:txBody>
      </p:sp>
      <p:sp>
        <p:nvSpPr>
          <p:cNvPr id="5" name="Content Placeholder 4"/>
          <p:cNvSpPr>
            <a:spLocks noGrp="1"/>
          </p:cNvSpPr>
          <p:nvPr>
            <p:ph idx="1"/>
          </p:nvPr>
        </p:nvSpPr>
        <p:spPr>
          <a:xfrm>
            <a:off x="533400" y="990600"/>
            <a:ext cx="8382000" cy="1155241"/>
          </a:xfrm>
        </p:spPr>
        <p:txBody>
          <a:bodyPr/>
          <a:lstStyle/>
          <a:p>
            <a:pPr marL="400050"/>
            <a:r>
              <a:rPr lang="en-US" dirty="0"/>
              <a:t>Via size-aware layer assignment</a:t>
            </a:r>
          </a:p>
          <a:p>
            <a:pPr marL="800100" lvl="1"/>
            <a:r>
              <a:rPr lang="en-US" dirty="0" smtClean="0"/>
              <a:t>Example </a:t>
            </a:r>
            <a:r>
              <a:rPr lang="en-US" dirty="0" smtClean="0"/>
              <a:t>of LP for one edge set</a:t>
            </a:r>
            <a:endParaRPr lang="en-US" dirty="0"/>
          </a:p>
          <a:p>
            <a:pPr lvl="2"/>
            <a:endParaRPr lang="en-US" dirty="0" smtClean="0"/>
          </a:p>
        </p:txBody>
      </p:sp>
      <p:cxnSp>
        <p:nvCxnSpPr>
          <p:cNvPr id="6" name="Straight Connector 5"/>
          <p:cNvCxnSpPr/>
          <p:nvPr/>
        </p:nvCxnSpPr>
        <p:spPr>
          <a:xfrm>
            <a:off x="3431389" y="2708130"/>
            <a:ext cx="0" cy="300687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436947" y="4867562"/>
            <a:ext cx="100004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436947" y="4034558"/>
            <a:ext cx="0" cy="83300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436851" y="4034558"/>
            <a:ext cx="100004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436899" y="2708130"/>
            <a:ext cx="0" cy="300687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436851" y="3201555"/>
            <a:ext cx="100004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2436899" y="3201555"/>
            <a:ext cx="1055605" cy="833003"/>
            <a:chOff x="2436899" y="3201555"/>
            <a:chExt cx="1055605" cy="833003"/>
          </a:xfrm>
        </p:grpSpPr>
        <p:grpSp>
          <p:nvGrpSpPr>
            <p:cNvPr id="38" name="Group 37"/>
            <p:cNvGrpSpPr/>
            <p:nvPr/>
          </p:nvGrpSpPr>
          <p:grpSpPr>
            <a:xfrm>
              <a:off x="2436899" y="3201555"/>
              <a:ext cx="1005603" cy="833003"/>
              <a:chOff x="2436899" y="3201555"/>
              <a:chExt cx="1005603" cy="833003"/>
            </a:xfrm>
          </p:grpSpPr>
          <p:cxnSp>
            <p:nvCxnSpPr>
              <p:cNvPr id="7" name="Straight Connector 6"/>
              <p:cNvCxnSpPr/>
              <p:nvPr/>
            </p:nvCxnSpPr>
            <p:spPr>
              <a:xfrm>
                <a:off x="2436899" y="3201555"/>
                <a:ext cx="100004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442502" y="3201555"/>
                <a:ext cx="0" cy="83300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436899" y="3201555"/>
                <a:ext cx="0" cy="83300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492456" y="3201555"/>
              <a:ext cx="1000048" cy="833003"/>
              <a:chOff x="2492456" y="3201555"/>
              <a:chExt cx="1000048" cy="833003"/>
            </a:xfrm>
          </p:grpSpPr>
          <p:cxnSp>
            <p:nvCxnSpPr>
              <p:cNvPr id="15" name="Straight Connector 14"/>
              <p:cNvCxnSpPr/>
              <p:nvPr/>
            </p:nvCxnSpPr>
            <p:spPr>
              <a:xfrm>
                <a:off x="2492456" y="3201555"/>
                <a:ext cx="0" cy="8330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492456" y="4034558"/>
                <a:ext cx="100004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p:cNvCxnSpPr/>
          <p:nvPr/>
        </p:nvCxnSpPr>
        <p:spPr>
          <a:xfrm>
            <a:off x="3492504" y="4034558"/>
            <a:ext cx="100004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25719" y="3736872"/>
            <a:ext cx="883206" cy="338554"/>
          </a:xfrm>
          <a:prstGeom prst="rect">
            <a:avLst/>
          </a:prstGeom>
          <a:noFill/>
        </p:spPr>
        <p:txBody>
          <a:bodyPr wrap="square" rtlCol="0">
            <a:spAutoFit/>
          </a:bodyPr>
          <a:lstStyle/>
          <a:p>
            <a:r>
              <a:rPr lang="en-US" smtClean="0"/>
              <a:t>net2</a:t>
            </a:r>
            <a:endParaRPr lang="en-US" dirty="0"/>
          </a:p>
        </p:txBody>
      </p:sp>
      <p:sp>
        <p:nvSpPr>
          <p:cNvPr id="29" name="TextBox 28"/>
          <p:cNvSpPr txBox="1"/>
          <p:nvPr/>
        </p:nvSpPr>
        <p:spPr>
          <a:xfrm>
            <a:off x="1025878" y="2914730"/>
            <a:ext cx="883047" cy="338554"/>
          </a:xfrm>
          <a:prstGeom prst="rect">
            <a:avLst/>
          </a:prstGeom>
          <a:noFill/>
        </p:spPr>
        <p:txBody>
          <a:bodyPr wrap="square" rtlCol="0">
            <a:spAutoFit/>
          </a:bodyPr>
          <a:lstStyle/>
          <a:p>
            <a:r>
              <a:rPr lang="en-US" dirty="0" smtClean="0"/>
              <a:t>net1</a:t>
            </a:r>
            <a:endParaRPr lang="en-US" dirty="0"/>
          </a:p>
        </p:txBody>
      </p:sp>
      <p:sp>
        <p:nvSpPr>
          <p:cNvPr id="4" name="TextBox 3"/>
          <p:cNvSpPr txBox="1"/>
          <p:nvPr/>
        </p:nvSpPr>
        <p:spPr>
          <a:xfrm>
            <a:off x="4944923" y="1969477"/>
            <a:ext cx="4138633" cy="584775"/>
          </a:xfrm>
          <a:prstGeom prst="rect">
            <a:avLst/>
          </a:prstGeom>
          <a:noFill/>
        </p:spPr>
        <p:txBody>
          <a:bodyPr wrap="none" rtlCol="0">
            <a:spAutoFit/>
          </a:bodyPr>
          <a:lstStyle/>
          <a:p>
            <a:r>
              <a:rPr lang="en-US" dirty="0" smtClean="0"/>
              <a:t>Take the 3-D routing solution of DP as input</a:t>
            </a:r>
          </a:p>
          <a:p>
            <a:endParaRPr lang="en-US" dirty="0" smtClean="0"/>
          </a:p>
        </p:txBody>
      </p:sp>
      <p:sp>
        <p:nvSpPr>
          <p:cNvPr id="33" name="Rounded Rectangle 32"/>
          <p:cNvSpPr/>
          <p:nvPr/>
        </p:nvSpPr>
        <p:spPr>
          <a:xfrm>
            <a:off x="937695" y="2042899"/>
            <a:ext cx="1124857" cy="493486"/>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vias</a:t>
            </a:r>
            <a:endParaRPr lang="en-US" sz="2000" dirty="0"/>
          </a:p>
        </p:txBody>
      </p:sp>
      <p:cxnSp>
        <p:nvCxnSpPr>
          <p:cNvPr id="34" name="Straight Arrow Connector 33"/>
          <p:cNvCxnSpPr>
            <a:stCxn id="33" idx="2"/>
          </p:cNvCxnSpPr>
          <p:nvPr/>
        </p:nvCxnSpPr>
        <p:spPr>
          <a:xfrm>
            <a:off x="1500124" y="2536385"/>
            <a:ext cx="936774" cy="1183729"/>
          </a:xfrm>
          <a:prstGeom prst="straightConnector1">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2162569" y="2044332"/>
            <a:ext cx="1124857" cy="493486"/>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edge</a:t>
            </a:r>
            <a:endParaRPr lang="en-US" sz="2000" dirty="0"/>
          </a:p>
        </p:txBody>
      </p:sp>
      <p:cxnSp>
        <p:nvCxnSpPr>
          <p:cNvPr id="41" name="Straight Arrow Connector 40"/>
          <p:cNvCxnSpPr>
            <a:stCxn id="40" idx="2"/>
          </p:cNvCxnSpPr>
          <p:nvPr/>
        </p:nvCxnSpPr>
        <p:spPr>
          <a:xfrm>
            <a:off x="2724998" y="2537818"/>
            <a:ext cx="239874" cy="627393"/>
          </a:xfrm>
          <a:prstGeom prst="straightConnector1">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2492456" y="4867561"/>
            <a:ext cx="938933"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2209800" y="2708130"/>
            <a:ext cx="1466055" cy="2549567"/>
          </a:xfrm>
          <a:prstGeom prst="ellipse">
            <a:avLst/>
          </a:prstGeom>
          <a:noFill/>
          <a:ln w="508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3184001" y="2042899"/>
            <a:ext cx="1743337" cy="2824662"/>
            <a:chOff x="3184001" y="2042899"/>
            <a:chExt cx="1743337" cy="2824662"/>
          </a:xfrm>
        </p:grpSpPr>
        <p:sp>
          <p:nvSpPr>
            <p:cNvPr id="51" name="Rounded Rectangle 50"/>
            <p:cNvSpPr/>
            <p:nvPr/>
          </p:nvSpPr>
          <p:spPr>
            <a:xfrm>
              <a:off x="3409012" y="2042899"/>
              <a:ext cx="1518326" cy="493486"/>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t>
              </a:r>
              <a:r>
                <a:rPr lang="en-US" sz="2000" dirty="0" smtClean="0"/>
                <a:t>dge set</a:t>
              </a:r>
              <a:endParaRPr lang="en-US" sz="2000" dirty="0"/>
            </a:p>
          </p:txBody>
        </p:sp>
        <p:cxnSp>
          <p:nvCxnSpPr>
            <p:cNvPr id="53" name="Straight Arrow Connector 52"/>
            <p:cNvCxnSpPr>
              <a:stCxn id="51" idx="2"/>
            </p:cNvCxnSpPr>
            <p:nvPr/>
          </p:nvCxnSpPr>
          <p:spPr>
            <a:xfrm flipH="1">
              <a:off x="3186924" y="2536385"/>
              <a:ext cx="981251" cy="692789"/>
            </a:xfrm>
            <a:prstGeom prst="straightConnector1">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1" idx="2"/>
            </p:cNvCxnSpPr>
            <p:nvPr/>
          </p:nvCxnSpPr>
          <p:spPr>
            <a:xfrm flipH="1">
              <a:off x="3186924" y="2536385"/>
              <a:ext cx="981251" cy="1514931"/>
            </a:xfrm>
            <a:prstGeom prst="straightConnector1">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1" idx="2"/>
            </p:cNvCxnSpPr>
            <p:nvPr/>
          </p:nvCxnSpPr>
          <p:spPr>
            <a:xfrm flipH="1">
              <a:off x="3184001" y="2536385"/>
              <a:ext cx="984174" cy="2331176"/>
            </a:xfrm>
            <a:prstGeom prst="straightConnector1">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4939061" y="2626602"/>
            <a:ext cx="3669323" cy="1077218"/>
          </a:xfrm>
          <a:prstGeom prst="rect">
            <a:avLst/>
          </a:prstGeom>
          <a:noFill/>
        </p:spPr>
        <p:txBody>
          <a:bodyPr wrap="square" rtlCol="0">
            <a:spAutoFit/>
          </a:bodyPr>
          <a:lstStyle/>
          <a:p>
            <a:r>
              <a:rPr lang="en-US" dirty="0" smtClean="0"/>
              <a:t>Before LP, it requires 4 vias to make the part of nets within the edge set connected to the other parts outside the edge set.</a:t>
            </a:r>
            <a:endParaRPr lang="en-US" dirty="0"/>
          </a:p>
        </p:txBody>
      </p:sp>
      <p:grpSp>
        <p:nvGrpSpPr>
          <p:cNvPr id="42" name="Group 41"/>
          <p:cNvGrpSpPr/>
          <p:nvPr/>
        </p:nvGrpSpPr>
        <p:grpSpPr>
          <a:xfrm>
            <a:off x="2424838" y="3201555"/>
            <a:ext cx="1033538" cy="849761"/>
            <a:chOff x="2408964" y="3201555"/>
            <a:chExt cx="1033538" cy="849761"/>
          </a:xfrm>
        </p:grpSpPr>
        <p:cxnSp>
          <p:nvCxnSpPr>
            <p:cNvPr id="48" name="Straight Connector 47"/>
            <p:cNvCxnSpPr/>
            <p:nvPr/>
          </p:nvCxnSpPr>
          <p:spPr>
            <a:xfrm>
              <a:off x="3409012" y="3201555"/>
              <a:ext cx="0" cy="8330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408964" y="3201555"/>
              <a:ext cx="100004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442454" y="4051316"/>
              <a:ext cx="100004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4915276" y="3982913"/>
            <a:ext cx="3669323" cy="1077218"/>
          </a:xfrm>
          <a:prstGeom prst="rect">
            <a:avLst/>
          </a:prstGeom>
          <a:noFill/>
        </p:spPr>
        <p:txBody>
          <a:bodyPr wrap="square" rtlCol="0">
            <a:spAutoFit/>
          </a:bodyPr>
          <a:lstStyle/>
          <a:p>
            <a:r>
              <a:rPr lang="en-US" dirty="0" smtClean="0"/>
              <a:t>Change the routes </a:t>
            </a:r>
            <a:r>
              <a:rPr lang="en-US" u="sng" dirty="0" smtClean="0"/>
              <a:t>within</a:t>
            </a:r>
            <a:r>
              <a:rPr lang="en-US" dirty="0" smtClean="0"/>
              <a:t> the edge set during LP while keeping the edge utilizations within the edge set unchanged.</a:t>
            </a:r>
          </a:p>
        </p:txBody>
      </p:sp>
      <p:sp>
        <p:nvSpPr>
          <p:cNvPr id="55" name="TextBox 54"/>
          <p:cNvSpPr txBox="1"/>
          <p:nvPr/>
        </p:nvSpPr>
        <p:spPr>
          <a:xfrm>
            <a:off x="4928501" y="5225191"/>
            <a:ext cx="3669323" cy="1077218"/>
          </a:xfrm>
          <a:prstGeom prst="rect">
            <a:avLst/>
          </a:prstGeom>
          <a:noFill/>
        </p:spPr>
        <p:txBody>
          <a:bodyPr wrap="square" rtlCol="0">
            <a:spAutoFit/>
          </a:bodyPr>
          <a:lstStyle/>
          <a:p>
            <a:r>
              <a:rPr lang="en-US" dirty="0" smtClean="0"/>
              <a:t>After LP, it requires only 2 </a:t>
            </a:r>
            <a:r>
              <a:rPr lang="en-US" dirty="0"/>
              <a:t>vias to make the part of nets within the edge set connected to the other parts outside the edge set.</a:t>
            </a:r>
          </a:p>
        </p:txBody>
      </p:sp>
      <p:sp>
        <p:nvSpPr>
          <p:cNvPr id="3" name="TextBox 2"/>
          <p:cNvSpPr txBox="1"/>
          <p:nvPr/>
        </p:nvSpPr>
        <p:spPr>
          <a:xfrm>
            <a:off x="4419375" y="3026318"/>
            <a:ext cx="470000" cy="338554"/>
          </a:xfrm>
          <a:prstGeom prst="rect">
            <a:avLst/>
          </a:prstGeom>
          <a:noFill/>
        </p:spPr>
        <p:txBody>
          <a:bodyPr wrap="none" rtlCol="0">
            <a:spAutoFit/>
          </a:bodyPr>
          <a:lstStyle/>
          <a:p>
            <a:r>
              <a:rPr lang="en-US" dirty="0" smtClean="0"/>
              <a:t>M5</a:t>
            </a:r>
            <a:endParaRPr lang="en-US" dirty="0"/>
          </a:p>
        </p:txBody>
      </p:sp>
      <p:sp>
        <p:nvSpPr>
          <p:cNvPr id="43" name="TextBox 42"/>
          <p:cNvSpPr txBox="1"/>
          <p:nvPr/>
        </p:nvSpPr>
        <p:spPr>
          <a:xfrm>
            <a:off x="4432644" y="3873011"/>
            <a:ext cx="470000" cy="338554"/>
          </a:xfrm>
          <a:prstGeom prst="rect">
            <a:avLst/>
          </a:prstGeom>
          <a:noFill/>
        </p:spPr>
        <p:txBody>
          <a:bodyPr wrap="none" rtlCol="0">
            <a:spAutoFit/>
          </a:bodyPr>
          <a:lstStyle/>
          <a:p>
            <a:r>
              <a:rPr lang="en-US" dirty="0" smtClean="0"/>
              <a:t>M4</a:t>
            </a:r>
            <a:endParaRPr lang="en-US" dirty="0"/>
          </a:p>
        </p:txBody>
      </p:sp>
      <p:sp>
        <p:nvSpPr>
          <p:cNvPr id="44" name="TextBox 43"/>
          <p:cNvSpPr txBox="1"/>
          <p:nvPr/>
        </p:nvSpPr>
        <p:spPr>
          <a:xfrm>
            <a:off x="4424823" y="4670666"/>
            <a:ext cx="470001" cy="338554"/>
          </a:xfrm>
          <a:prstGeom prst="rect">
            <a:avLst/>
          </a:prstGeom>
          <a:noFill/>
        </p:spPr>
        <p:txBody>
          <a:bodyPr wrap="square" rtlCol="0">
            <a:spAutoFit/>
          </a:bodyPr>
          <a:lstStyle/>
          <a:p>
            <a:r>
              <a:rPr lang="en-US" dirty="0" smtClean="0"/>
              <a:t>M3</a:t>
            </a:r>
            <a:endParaRPr lang="en-US" dirty="0"/>
          </a:p>
        </p:txBody>
      </p:sp>
    </p:spTree>
    <p:extLst>
      <p:ext uri="{BB962C8B-B14F-4D97-AF65-F5344CB8AC3E}">
        <p14:creationId xmlns:p14="http://schemas.microsoft.com/office/powerpoint/2010/main" val="9646536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heel(1)">
                                      <p:cBhvr>
                                        <p:cTn id="7" dur="20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checkerboard(across)">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checkerboard(across)">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500"/>
                                        <p:tgtEl>
                                          <p:spTgt spid="39"/>
                                        </p:tgtEl>
                                      </p:cBhvr>
                                    </p:animEffect>
                                    <p:set>
                                      <p:cBhvr>
                                        <p:cTn id="27" dur="1" fill="hold">
                                          <p:stCondLst>
                                            <p:cond delay="499"/>
                                          </p:stCondLst>
                                        </p:cTn>
                                        <p:tgtEl>
                                          <p:spTgt spid="3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circle(in)">
                                      <p:cBhvr>
                                        <p:cTn id="32" dur="20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checkerboard(across)">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6" grpId="0"/>
      <p:bldP spid="54" grpId="0"/>
      <p:bldP spid="5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Improving </a:t>
            </a:r>
            <a:r>
              <a:rPr lang="en-US" dirty="0" smtClean="0"/>
              <a:t>pin access with 3DM</a:t>
            </a:r>
            <a:endParaRP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988" y="990600"/>
            <a:ext cx="6902823" cy="5334000"/>
          </a:xfrm>
        </p:spPr>
      </p:pic>
    </p:spTree>
    <p:extLst>
      <p:ext uri="{BB962C8B-B14F-4D97-AF65-F5344CB8AC3E}">
        <p14:creationId xmlns:p14="http://schemas.microsoft.com/office/powerpoint/2010/main" val="3404217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Improving </a:t>
            </a:r>
            <a:r>
              <a:rPr lang="en-US" dirty="0" smtClean="0"/>
              <a:t>pin access with 3DM</a:t>
            </a:r>
            <a:endParaRPr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988" y="990600"/>
            <a:ext cx="6902823" cy="5334000"/>
          </a:xfrm>
        </p:spPr>
      </p:pic>
    </p:spTree>
    <p:extLst>
      <p:ext uri="{BB962C8B-B14F-4D97-AF65-F5344CB8AC3E}">
        <p14:creationId xmlns:p14="http://schemas.microsoft.com/office/powerpoint/2010/main" val="10986855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152400"/>
            <a:ext cx="8382000" cy="990600"/>
          </a:xfrm>
        </p:spPr>
        <p:txBody>
          <a:bodyPr/>
          <a:lstStyle/>
          <a:p>
            <a:r>
              <a:rPr lang="en-US" sz="2800" dirty="0"/>
              <a:t>4) </a:t>
            </a:r>
            <a:r>
              <a:rPr lang="en-US" sz="2800" dirty="0" smtClean="0"/>
              <a:t>Evaluation </a:t>
            </a:r>
            <a:r>
              <a:rPr lang="en-US" sz="2800" dirty="0"/>
              <a:t>and </a:t>
            </a:r>
            <a:r>
              <a:rPr lang="en-US" sz="2800" dirty="0" smtClean="0"/>
              <a:t>Optimization </a:t>
            </a:r>
            <a:r>
              <a:rPr lang="en-US" sz="2800" dirty="0"/>
              <a:t>of </a:t>
            </a:r>
            <a:r>
              <a:rPr lang="en-US" sz="2800" dirty="0" err="1" smtClean="0"/>
              <a:t>Routability</a:t>
            </a:r>
            <a:r>
              <a:rPr lang="en-US" sz="2800" dirty="0" smtClean="0"/>
              <a:t> </a:t>
            </a:r>
            <a:r>
              <a:rPr lang="en-US" sz="2800" dirty="0"/>
              <a:t>for </a:t>
            </a:r>
            <a:r>
              <a:rPr lang="en-US" sz="2800" dirty="0" smtClean="0"/>
              <a:t>GR</a:t>
            </a:r>
            <a:endParaRPr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7817" y="1066800"/>
            <a:ext cx="7773165" cy="5334000"/>
          </a:xfrm>
        </p:spPr>
      </p:pic>
    </p:spTree>
    <p:extLst>
      <p:ext uri="{BB962C8B-B14F-4D97-AF65-F5344CB8AC3E}">
        <p14:creationId xmlns:p14="http://schemas.microsoft.com/office/powerpoint/2010/main" val="68476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back-up slides not showing in print-out</a:t>
            </a:r>
            <a:endParaRPr dirty="0"/>
          </a:p>
        </p:txBody>
      </p:sp>
      <p:sp>
        <p:nvSpPr>
          <p:cNvPr id="5" name="Text Placeholder 4"/>
          <p:cNvSpPr>
            <a:spLocks noGrp="1"/>
          </p:cNvSpPr>
          <p:nvPr>
            <p:ph type="body" idx="1"/>
          </p:nvPr>
        </p:nvSpPr>
        <p:spPr/>
        <p:txBody>
          <a:bodyPr/>
          <a:lstStyle/>
          <a:p>
            <a:endParaRPr/>
          </a:p>
        </p:txBody>
      </p:sp>
    </p:spTree>
    <p:extLst>
      <p:ext uri="{BB962C8B-B14F-4D97-AF65-F5344CB8AC3E}">
        <p14:creationId xmlns:p14="http://schemas.microsoft.com/office/powerpoint/2010/main" val="18469242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238" y="3149278"/>
            <a:ext cx="3060361" cy="2473133"/>
          </a:xfrm>
          <a:prstGeom prst="rect">
            <a:avLst/>
          </a:prstGeom>
        </p:spPr>
      </p:pic>
      <p:sp>
        <p:nvSpPr>
          <p:cNvPr id="2" name="Title 1"/>
          <p:cNvSpPr>
            <a:spLocks noGrp="1"/>
          </p:cNvSpPr>
          <p:nvPr>
            <p:ph type="title"/>
          </p:nvPr>
        </p:nvSpPr>
        <p:spPr/>
        <p:txBody>
          <a:bodyPr/>
          <a:lstStyle/>
          <a:p>
            <a:r>
              <a:rPr lang="en-US" dirty="0" smtClean="0"/>
              <a:t>Introduction and Preliminaries</a:t>
            </a:r>
            <a:endParaRPr lang="en-US" dirty="0"/>
          </a:p>
        </p:txBody>
      </p:sp>
      <p:sp>
        <p:nvSpPr>
          <p:cNvPr id="3" name="Content Placeholder 2"/>
          <p:cNvSpPr>
            <a:spLocks noGrp="1"/>
          </p:cNvSpPr>
          <p:nvPr>
            <p:ph idx="1"/>
          </p:nvPr>
        </p:nvSpPr>
        <p:spPr>
          <a:xfrm>
            <a:off x="533400" y="990600"/>
            <a:ext cx="8305800" cy="5486400"/>
          </a:xfrm>
        </p:spPr>
        <p:txBody>
          <a:bodyPr/>
          <a:lstStyle/>
          <a:p>
            <a:r>
              <a:rPr lang="en-US" dirty="0" smtClean="0"/>
              <a:t>Sources of mismatch between GR and DR</a:t>
            </a:r>
          </a:p>
          <a:p>
            <a:pPr lvl="1"/>
            <a:r>
              <a:rPr lang="en-US" dirty="0" smtClean="0"/>
              <a:t>Inter-layer vias [1-4]</a:t>
            </a:r>
            <a:endParaRPr lang="en-US" dirty="0"/>
          </a:p>
          <a:p>
            <a:pPr lvl="2"/>
            <a:r>
              <a:rPr lang="en-US" dirty="0" smtClean="0"/>
              <a:t>Connecting adjacent metal layers of different wire sizes requires using a large via relative to the metal layer with the smaller wire size </a:t>
            </a:r>
            <a:endParaRPr lang="en-US" dirty="0"/>
          </a:p>
          <a:p>
            <a:pPr lvl="2"/>
            <a:r>
              <a:rPr lang="en-US" dirty="0" smtClean="0"/>
              <a:t>Via blocks routing tracks in the metal layer with smaller wire size</a:t>
            </a:r>
          </a:p>
          <a:p>
            <a:pPr lvl="2"/>
            <a:r>
              <a:rPr lang="en-US" dirty="0" smtClean="0"/>
              <a:t>Certain </a:t>
            </a:r>
            <a:r>
              <a:rPr lang="en-US" dirty="0"/>
              <a:t>types of nets such as the ones on the timing-critical paths require more spacing with </a:t>
            </a:r>
            <a:r>
              <a:rPr lang="en-US" dirty="0" smtClean="0"/>
              <a:t>wire segments of adjacent nets</a:t>
            </a:r>
          </a:p>
        </p:txBody>
      </p:sp>
      <p:grpSp>
        <p:nvGrpSpPr>
          <p:cNvPr id="10" name="Group 9"/>
          <p:cNvGrpSpPr/>
          <p:nvPr/>
        </p:nvGrpSpPr>
        <p:grpSpPr>
          <a:xfrm>
            <a:off x="1676400" y="3276600"/>
            <a:ext cx="2812541" cy="2473037"/>
            <a:chOff x="4426460" y="3567678"/>
            <a:chExt cx="2812541" cy="2473037"/>
          </a:xfrm>
        </p:grpSpPr>
        <p:grpSp>
          <p:nvGrpSpPr>
            <p:cNvPr id="28" name="Group 27"/>
            <p:cNvGrpSpPr/>
            <p:nvPr/>
          </p:nvGrpSpPr>
          <p:grpSpPr>
            <a:xfrm>
              <a:off x="4822767" y="4260319"/>
              <a:ext cx="282633" cy="1454681"/>
              <a:chOff x="5527675" y="2309879"/>
              <a:chExt cx="304800" cy="1568773"/>
            </a:xfrm>
            <a:scene3d>
              <a:camera prst="isometricTopUp"/>
              <a:lightRig rig="threePt" dir="t"/>
            </a:scene3d>
          </p:grpSpPr>
          <p:cxnSp>
            <p:nvCxnSpPr>
              <p:cNvPr id="25" name="Straight Connector 24"/>
              <p:cNvCxnSpPr/>
              <p:nvPr/>
            </p:nvCxnSpPr>
            <p:spPr>
              <a:xfrm>
                <a:off x="5699908" y="2309879"/>
                <a:ext cx="0" cy="1263973"/>
              </a:xfrm>
              <a:prstGeom prst="line">
                <a:avLst/>
              </a:prstGeom>
              <a:ln w="2032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527675" y="3573852"/>
                <a:ext cx="304800" cy="304800"/>
              </a:xfrm>
              <a:prstGeom prst="rect">
                <a:avLst/>
              </a:prstGeom>
              <a:solidFill>
                <a:srgbClr val="0070C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4426460" y="3567678"/>
              <a:ext cx="2812541" cy="2473037"/>
              <a:chOff x="4129668" y="3581401"/>
              <a:chExt cx="3033131" cy="2667000"/>
            </a:xfrm>
            <a:scene3d>
              <a:camera prst="isometricTopUp"/>
              <a:lightRig rig="threePt" dir="t"/>
            </a:scene3d>
          </p:grpSpPr>
          <p:sp>
            <p:nvSpPr>
              <p:cNvPr id="6" name="Rectangle 5"/>
              <p:cNvSpPr/>
              <p:nvPr/>
            </p:nvSpPr>
            <p:spPr>
              <a:xfrm>
                <a:off x="4495800" y="3581401"/>
                <a:ext cx="2666999" cy="2667000"/>
              </a:xfrm>
              <a:prstGeom prst="rect">
                <a:avLst/>
              </a:prstGeom>
              <a:solidFill>
                <a:schemeClr val="accent5">
                  <a:lumMod val="75000"/>
                  <a:alpha val="7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29668" y="4038600"/>
                <a:ext cx="3033131" cy="457201"/>
              </a:xfrm>
              <a:prstGeom prst="rect">
                <a:avLst/>
              </a:prstGeom>
              <a:solidFill>
                <a:srgbClr val="969696">
                  <a:alpha val="7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29668" y="4953003"/>
                <a:ext cx="3033131" cy="948726"/>
              </a:xfrm>
              <a:prstGeom prst="rect">
                <a:avLst/>
              </a:prstGeom>
              <a:solidFill>
                <a:srgbClr val="969696">
                  <a:alpha val="7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8" idx="1"/>
              </p:cNvCxnSpPr>
              <p:nvPr/>
            </p:nvCxnSpPr>
            <p:spPr>
              <a:xfrm>
                <a:off x="4129668" y="4267200"/>
                <a:ext cx="1348821" cy="0"/>
              </a:xfrm>
              <a:prstGeom prst="line">
                <a:avLst/>
              </a:prstGeom>
              <a:ln w="2032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9668" y="5410200"/>
                <a:ext cx="1355292" cy="0"/>
              </a:xfrm>
              <a:prstGeom prst="line">
                <a:avLst/>
              </a:prstGeom>
              <a:ln w="2032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439314" y="5059752"/>
                <a:ext cx="700896" cy="700896"/>
              </a:xfrm>
              <a:prstGeom prst="rect">
                <a:avLst/>
              </a:prstGeom>
              <a:solidFill>
                <a:srgbClr val="0070C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71303" y="4114800"/>
                <a:ext cx="304800" cy="304800"/>
              </a:xfrm>
              <a:prstGeom prst="rect">
                <a:avLst/>
              </a:prstGeom>
              <a:solidFill>
                <a:srgbClr val="0070C0"/>
              </a:solidFill>
              <a:ln w="15875">
                <a:solidFill>
                  <a:schemeClr val="tx1"/>
                </a:solidFill>
              </a:ln>
              <a:sp3d extrusionH="762000">
                <a:extrusionClr>
                  <a:schemeClr val="accent2">
                    <a:lumMod val="40000"/>
                    <a:lumOff val="6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324600" y="3657600"/>
              <a:ext cx="649922" cy="1734215"/>
              <a:chOff x="6096000" y="2445157"/>
              <a:chExt cx="930280" cy="2482308"/>
            </a:xfrm>
            <a:scene3d>
              <a:camera prst="isometricTopUp"/>
              <a:lightRig rig="threePt" dir="t"/>
            </a:scene3d>
          </p:grpSpPr>
          <p:grpSp>
            <p:nvGrpSpPr>
              <p:cNvPr id="24" name="Group 23"/>
              <p:cNvGrpSpPr/>
              <p:nvPr/>
            </p:nvGrpSpPr>
            <p:grpSpPr>
              <a:xfrm>
                <a:off x="6096000" y="2460771"/>
                <a:ext cx="930280" cy="2466694"/>
                <a:chOff x="806210" y="4404504"/>
                <a:chExt cx="700896" cy="1858468"/>
              </a:xfrm>
            </p:grpSpPr>
            <p:sp>
              <p:nvSpPr>
                <p:cNvPr id="20" name="Rectangle 19"/>
                <p:cNvSpPr/>
                <p:nvPr/>
              </p:nvSpPr>
              <p:spPr>
                <a:xfrm>
                  <a:off x="806210" y="4404504"/>
                  <a:ext cx="700896" cy="700896"/>
                </a:xfrm>
                <a:prstGeom prst="rect">
                  <a:avLst/>
                </a:prstGeom>
                <a:solidFill>
                  <a:srgbClr val="0070C0"/>
                </a:solidFill>
                <a:ln w="15875">
                  <a:solidFill>
                    <a:schemeClr val="tx1"/>
                  </a:solidFill>
                </a:ln>
                <a:sp3d extrusionH="762000" contourW="12700" prstMaterial="clear">
                  <a:extrusionClr>
                    <a:schemeClr val="accent2">
                      <a:lumMod val="20000"/>
                      <a:lumOff val="80000"/>
                    </a:schemeClr>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1150676" y="5117164"/>
                  <a:ext cx="0" cy="1145808"/>
                </a:xfrm>
                <a:prstGeom prst="line">
                  <a:avLst/>
                </a:prstGeom>
                <a:ln w="5080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a:xfrm>
                <a:off x="6096000" y="2445157"/>
                <a:ext cx="930280" cy="930280"/>
              </a:xfrm>
              <a:prstGeom prst="rect">
                <a:avLst/>
              </a:prstGeom>
              <a:solidFill>
                <a:srgbClr val="0070C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p:cNvSpPr txBox="1"/>
          <p:nvPr/>
        </p:nvSpPr>
        <p:spPr>
          <a:xfrm>
            <a:off x="609601" y="5562600"/>
            <a:ext cx="8686799" cy="1169551"/>
          </a:xfrm>
          <a:prstGeom prst="rect">
            <a:avLst/>
          </a:prstGeom>
          <a:noFill/>
        </p:spPr>
        <p:txBody>
          <a:bodyPr wrap="square" rtlCol="0">
            <a:spAutoFit/>
          </a:bodyPr>
          <a:lstStyle/>
          <a:p>
            <a:pPr marL="228600" indent="-228600">
              <a:buAutoNum type="arabicPeriod"/>
            </a:pPr>
            <a:r>
              <a:rPr lang="en-US" sz="1400" dirty="0" smtClean="0"/>
              <a:t>X. </a:t>
            </a:r>
            <a:r>
              <a:rPr lang="en-US" sz="1400" dirty="0" err="1" smtClean="0"/>
              <a:t>Jia</a:t>
            </a:r>
            <a:r>
              <a:rPr lang="en-US" sz="1400" dirty="0" smtClean="0"/>
              <a:t> </a:t>
            </a:r>
            <a:r>
              <a:rPr lang="en-US" sz="1400" i="1" dirty="0" smtClean="0"/>
              <a:t>et al</a:t>
            </a:r>
            <a:r>
              <a:rPr lang="en-US" sz="1400" dirty="0" smtClean="0"/>
              <a:t>. “</a:t>
            </a:r>
            <a:r>
              <a:rPr lang="en-US" sz="1400" dirty="0" err="1" smtClean="0"/>
              <a:t>MCFRoute</a:t>
            </a:r>
            <a:r>
              <a:rPr lang="en-US" sz="1400" dirty="0"/>
              <a:t>: a detailed router based on multi-commodity flow method</a:t>
            </a:r>
            <a:r>
              <a:rPr lang="en-US" sz="1400" dirty="0" smtClean="0"/>
              <a:t>”,</a:t>
            </a:r>
            <a:r>
              <a:rPr lang="en-US" sz="1400" i="1" dirty="0"/>
              <a:t> </a:t>
            </a:r>
            <a:r>
              <a:rPr lang="en-US" sz="1400" i="1" dirty="0" smtClean="0"/>
              <a:t>ICCAD</a:t>
            </a:r>
            <a:r>
              <a:rPr lang="en-US" sz="1400" dirty="0" smtClean="0"/>
              <a:t>, 2014</a:t>
            </a:r>
            <a:r>
              <a:rPr lang="en-US" sz="1400" dirty="0"/>
              <a:t>. </a:t>
            </a:r>
          </a:p>
          <a:p>
            <a:pPr marL="228600" indent="-228600">
              <a:buAutoNum type="arabicPeriod"/>
            </a:pPr>
            <a:r>
              <a:rPr lang="en-US" sz="1400" dirty="0" smtClean="0"/>
              <a:t>K. Han </a:t>
            </a:r>
            <a:r>
              <a:rPr lang="en-US" sz="1400" i="1" dirty="0" smtClean="0"/>
              <a:t>et al.</a:t>
            </a:r>
            <a:r>
              <a:rPr lang="en-US" sz="1400" dirty="0" smtClean="0"/>
              <a:t> “Evaluation </a:t>
            </a:r>
            <a:r>
              <a:rPr lang="en-US" sz="1400" dirty="0"/>
              <a:t>of BEOL design rule impacts using an </a:t>
            </a:r>
            <a:r>
              <a:rPr lang="en-US" sz="1400" dirty="0" smtClean="0"/>
              <a:t>optimal </a:t>
            </a:r>
            <a:r>
              <a:rPr lang="en-US" sz="1400" dirty="0"/>
              <a:t>ILP-based detailed </a:t>
            </a:r>
            <a:r>
              <a:rPr lang="en-US" sz="1400" dirty="0" smtClean="0"/>
              <a:t>router”, </a:t>
            </a:r>
            <a:r>
              <a:rPr lang="en-US" sz="1400" i="1" dirty="0" smtClean="0"/>
              <a:t>DAC</a:t>
            </a:r>
            <a:r>
              <a:rPr lang="en-US" sz="1400" dirty="0" smtClean="0"/>
              <a:t>, 2015</a:t>
            </a:r>
            <a:r>
              <a:rPr lang="en-US" sz="1400" dirty="0"/>
              <a:t>. </a:t>
            </a:r>
            <a:endParaRPr lang="en-US" sz="1400" dirty="0" smtClean="0"/>
          </a:p>
          <a:p>
            <a:pPr marL="228600" indent="-228600">
              <a:buAutoNum type="arabicPeriod"/>
            </a:pPr>
            <a:r>
              <a:rPr lang="en-US" sz="1400" dirty="0" smtClean="0"/>
              <a:t>Y. Zhang </a:t>
            </a:r>
            <a:r>
              <a:rPr lang="en-US" sz="1400" i="1" dirty="0" smtClean="0"/>
              <a:t>et al</a:t>
            </a:r>
            <a:r>
              <a:rPr lang="en-US" sz="1400" dirty="0" smtClean="0"/>
              <a:t>. “</a:t>
            </a:r>
            <a:r>
              <a:rPr lang="en-US" sz="1400" dirty="0" err="1" smtClean="0"/>
              <a:t>RegularRoute</a:t>
            </a:r>
            <a:r>
              <a:rPr lang="en-US" sz="1400" dirty="0"/>
              <a:t>: an efficient detailed router with regular routing </a:t>
            </a:r>
            <a:r>
              <a:rPr lang="en-US" sz="1400" dirty="0" smtClean="0"/>
              <a:t>patterns”, </a:t>
            </a:r>
            <a:r>
              <a:rPr lang="en-US" sz="1400" i="1" dirty="0" smtClean="0"/>
              <a:t>ISPD</a:t>
            </a:r>
            <a:r>
              <a:rPr lang="en-US" sz="1400" dirty="0" smtClean="0"/>
              <a:t>, </a:t>
            </a:r>
            <a:r>
              <a:rPr lang="en-US" sz="1400" dirty="0"/>
              <a:t>2011. </a:t>
            </a:r>
          </a:p>
          <a:p>
            <a:pPr marL="228600" indent="-228600">
              <a:buAutoNum type="arabicPeriod"/>
            </a:pPr>
            <a:r>
              <a:rPr lang="en-US" sz="1400" dirty="0" smtClean="0"/>
              <a:t>C. Hsu </a:t>
            </a:r>
            <a:r>
              <a:rPr lang="en-US" sz="1400" i="1" dirty="0" smtClean="0"/>
              <a:t>et al</a:t>
            </a:r>
            <a:r>
              <a:rPr lang="en-US" sz="1400" dirty="0" smtClean="0"/>
              <a:t>. “Multi-layer </a:t>
            </a:r>
            <a:r>
              <a:rPr lang="en-US" sz="1400" dirty="0"/>
              <a:t>global routing considering via and wire </a:t>
            </a:r>
            <a:r>
              <a:rPr lang="en-US" sz="1400" dirty="0" smtClean="0"/>
              <a:t>capacities</a:t>
            </a:r>
            <a:r>
              <a:rPr lang="en-US" sz="1400" i="1" dirty="0" smtClean="0"/>
              <a:t>”, ICCAD,</a:t>
            </a:r>
            <a:r>
              <a:rPr lang="en-US" sz="1400" dirty="0" smtClean="0"/>
              <a:t> </a:t>
            </a:r>
            <a:r>
              <a:rPr lang="en-US" sz="1400" dirty="0"/>
              <a:t>2008. </a:t>
            </a:r>
          </a:p>
        </p:txBody>
      </p:sp>
    </p:spTree>
    <p:extLst>
      <p:ext uri="{BB962C8B-B14F-4D97-AF65-F5344CB8AC3E}">
        <p14:creationId xmlns:p14="http://schemas.microsoft.com/office/powerpoint/2010/main" val="18840405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133600" y="4419600"/>
            <a:ext cx="6477000" cy="1295400"/>
            <a:chOff x="2133600" y="4419600"/>
            <a:chExt cx="6477000" cy="1295400"/>
          </a:xfrm>
        </p:grpSpPr>
        <p:grpSp>
          <p:nvGrpSpPr>
            <p:cNvPr id="22" name="Group 21"/>
            <p:cNvGrpSpPr/>
            <p:nvPr/>
          </p:nvGrpSpPr>
          <p:grpSpPr>
            <a:xfrm>
              <a:off x="2133600" y="4419600"/>
              <a:ext cx="6477000" cy="1295400"/>
              <a:chOff x="1143000" y="2019301"/>
              <a:chExt cx="6477000" cy="1295400"/>
            </a:xfrm>
          </p:grpSpPr>
          <p:grpSp>
            <p:nvGrpSpPr>
              <p:cNvPr id="9" name="Group 8"/>
              <p:cNvGrpSpPr/>
              <p:nvPr/>
            </p:nvGrpSpPr>
            <p:grpSpPr>
              <a:xfrm>
                <a:off x="1143000" y="2019301"/>
                <a:ext cx="6477000" cy="1295400"/>
                <a:chOff x="1295400" y="3816927"/>
                <a:chExt cx="6477000" cy="1295400"/>
              </a:xfrm>
            </p:grpSpPr>
            <p:sp>
              <p:nvSpPr>
                <p:cNvPr id="3" name="Rectangle 2"/>
                <p:cNvSpPr/>
                <p:nvPr/>
              </p:nvSpPr>
              <p:spPr>
                <a:xfrm>
                  <a:off x="12954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Rectangle 3"/>
                <p:cNvSpPr/>
                <p:nvPr/>
              </p:nvSpPr>
              <p:spPr>
                <a:xfrm>
                  <a:off x="25908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8862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51816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6477000" y="3816927"/>
                  <a:ext cx="1295400" cy="129540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cxnSp>
            <p:nvCxnSpPr>
              <p:cNvPr id="11" name="Straight Connector 10"/>
              <p:cNvCxnSpPr/>
              <p:nvPr/>
            </p:nvCxnSpPr>
            <p:spPr>
              <a:xfrm>
                <a:off x="1143000" y="2213643"/>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cxnSp>
          <p:nvCxnSpPr>
            <p:cNvPr id="72" name="Straight Connector 71"/>
            <p:cNvCxnSpPr/>
            <p:nvPr/>
          </p:nvCxnSpPr>
          <p:spPr>
            <a:xfrm>
              <a:off x="2133600" y="4798792"/>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133600" y="5105400"/>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133600" y="5257348"/>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133600" y="5410857"/>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133600" y="5579158"/>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133600" y="4955324"/>
              <a:ext cx="6477000" cy="0"/>
            </a:xfrm>
            <a:prstGeom prst="line">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2328501" y="3695598"/>
            <a:ext cx="5958178" cy="2781402"/>
            <a:chOff x="2328501" y="3695598"/>
            <a:chExt cx="5958178" cy="2781402"/>
          </a:xfrm>
        </p:grpSpPr>
        <p:grpSp>
          <p:nvGrpSpPr>
            <p:cNvPr id="49" name="Group 48"/>
            <p:cNvGrpSpPr/>
            <p:nvPr/>
          </p:nvGrpSpPr>
          <p:grpSpPr>
            <a:xfrm>
              <a:off x="2328501" y="4035562"/>
              <a:ext cx="5958178" cy="2441438"/>
              <a:chOff x="2423822" y="3425961"/>
              <a:chExt cx="5958178" cy="2441438"/>
            </a:xfrm>
          </p:grpSpPr>
          <p:cxnSp>
            <p:nvCxnSpPr>
              <p:cNvPr id="50" name="Straight Connector 49"/>
              <p:cNvCxnSpPr/>
              <p:nvPr/>
            </p:nvCxnSpPr>
            <p:spPr>
              <a:xfrm>
                <a:off x="2423822" y="4893677"/>
                <a:ext cx="5958178" cy="0"/>
              </a:xfrm>
              <a:prstGeom prst="line">
                <a:avLst/>
              </a:prstGeom>
              <a:ln w="508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450808" y="3425961"/>
                <a:ext cx="0" cy="1501061"/>
              </a:xfrm>
              <a:prstGeom prst="line">
                <a:avLst/>
              </a:prstGeom>
              <a:ln w="508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8382000" y="4859669"/>
                <a:ext cx="0" cy="1007730"/>
              </a:xfrm>
              <a:prstGeom prst="line">
                <a:avLst/>
              </a:prstGeom>
              <a:ln w="508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736304" y="3695598"/>
              <a:ext cx="3886200" cy="2447899"/>
              <a:chOff x="3656857" y="3235911"/>
              <a:chExt cx="3886200" cy="2447899"/>
            </a:xfrm>
          </p:grpSpPr>
          <p:cxnSp>
            <p:nvCxnSpPr>
              <p:cNvPr id="54" name="Straight Connector 53"/>
              <p:cNvCxnSpPr/>
              <p:nvPr/>
            </p:nvCxnSpPr>
            <p:spPr>
              <a:xfrm>
                <a:off x="3656857" y="4419600"/>
                <a:ext cx="3886200" cy="0"/>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543057" y="3235911"/>
                <a:ext cx="0" cy="1181100"/>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3656857" y="4417011"/>
                <a:ext cx="0" cy="1266799"/>
              </a:xfrm>
              <a:prstGeom prst="line">
                <a:avLst/>
              </a:prstGeom>
              <a:ln w="508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4519425" y="3962400"/>
              <a:ext cx="3216753" cy="2206452"/>
              <a:chOff x="3907948" y="3476381"/>
              <a:chExt cx="3216753" cy="2206452"/>
            </a:xfrm>
          </p:grpSpPr>
          <p:cxnSp>
            <p:nvCxnSpPr>
              <p:cNvPr id="58" name="Straight Connector 57"/>
              <p:cNvCxnSpPr/>
              <p:nvPr/>
            </p:nvCxnSpPr>
            <p:spPr>
              <a:xfrm>
                <a:off x="3907948" y="4213286"/>
                <a:ext cx="3216753" cy="0"/>
              </a:xfrm>
              <a:prstGeom prst="line">
                <a:avLst/>
              </a:prstGeom>
              <a:ln w="508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912111" y="3476381"/>
                <a:ext cx="0" cy="736905"/>
              </a:xfrm>
              <a:prstGeom prst="line">
                <a:avLst/>
              </a:prstGeom>
              <a:ln w="508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7124701" y="4213286"/>
                <a:ext cx="0" cy="1469547"/>
              </a:xfrm>
              <a:prstGeom prst="line">
                <a:avLst/>
              </a:prstGeom>
              <a:ln w="508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grpSp>
      </p:grpSp>
      <p:grpSp>
        <p:nvGrpSpPr>
          <p:cNvPr id="64" name="Group 63"/>
          <p:cNvGrpSpPr/>
          <p:nvPr/>
        </p:nvGrpSpPr>
        <p:grpSpPr>
          <a:xfrm>
            <a:off x="533400" y="4724400"/>
            <a:ext cx="1600200" cy="342900"/>
            <a:chOff x="2224945" y="898345"/>
            <a:chExt cx="1600200" cy="342900"/>
          </a:xfrm>
        </p:grpSpPr>
        <p:sp>
          <p:nvSpPr>
            <p:cNvPr id="65" name="TextBox 64"/>
            <p:cNvSpPr txBox="1"/>
            <p:nvPr/>
          </p:nvSpPr>
          <p:spPr>
            <a:xfrm>
              <a:off x="2224945" y="898345"/>
              <a:ext cx="822661" cy="338554"/>
            </a:xfrm>
            <a:prstGeom prst="rect">
              <a:avLst/>
            </a:prstGeom>
            <a:solidFill>
              <a:schemeClr val="bg2">
                <a:lumMod val="20000"/>
                <a:lumOff val="80000"/>
              </a:schemeClr>
            </a:solidFill>
          </p:spPr>
          <p:txBody>
            <a:bodyPr wrap="none" rtlCol="0">
              <a:spAutoFit/>
            </a:bodyPr>
            <a:lstStyle/>
            <a:p>
              <a:r>
                <a:rPr lang="en-US" dirty="0" smtClean="0"/>
                <a:t>G-cells</a:t>
              </a:r>
              <a:endParaRPr lang="en-US" dirty="0"/>
            </a:p>
          </p:txBody>
        </p:sp>
        <p:cxnSp>
          <p:nvCxnSpPr>
            <p:cNvPr id="66" name="Straight Arrow Connector 65"/>
            <p:cNvCxnSpPr>
              <a:endCxn id="3" idx="1"/>
            </p:cNvCxnSpPr>
            <p:nvPr/>
          </p:nvCxnSpPr>
          <p:spPr>
            <a:xfrm>
              <a:off x="3047606" y="1067623"/>
              <a:ext cx="777539" cy="173622"/>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68" name="Title 67"/>
          <p:cNvSpPr>
            <a:spLocks noGrp="1"/>
          </p:cNvSpPr>
          <p:nvPr>
            <p:ph type="title"/>
          </p:nvPr>
        </p:nvSpPr>
        <p:spPr/>
        <p:txBody>
          <a:bodyPr/>
          <a:lstStyle/>
          <a:p>
            <a:r>
              <a:rPr lang="en-US" dirty="0"/>
              <a:t>Introduction and Preliminaries</a:t>
            </a:r>
            <a:endParaRPr dirty="0"/>
          </a:p>
        </p:txBody>
      </p:sp>
      <p:sp>
        <p:nvSpPr>
          <p:cNvPr id="69" name="Content Placeholder 68"/>
          <p:cNvSpPr>
            <a:spLocks noGrp="1"/>
          </p:cNvSpPr>
          <p:nvPr>
            <p:ph idx="1"/>
          </p:nvPr>
        </p:nvSpPr>
        <p:spPr/>
        <p:txBody>
          <a:bodyPr/>
          <a:lstStyle/>
          <a:p>
            <a:r>
              <a:rPr lang="en-US" dirty="0"/>
              <a:t>Track assignment</a:t>
            </a:r>
          </a:p>
          <a:p>
            <a:pPr lvl="1"/>
            <a:r>
              <a:rPr lang="en-US" dirty="0"/>
              <a:t>Transition to detailed routing solution from global routing</a:t>
            </a:r>
          </a:p>
          <a:p>
            <a:pPr lvl="1"/>
            <a:r>
              <a:rPr lang="en-US" dirty="0"/>
              <a:t>Each flat segment is assigned to track by following GR</a:t>
            </a:r>
          </a:p>
          <a:p>
            <a:pPr lvl="1"/>
            <a:r>
              <a:rPr lang="en-US" dirty="0"/>
              <a:t>Followed by DR which modify track assignment to satisfy design rules </a:t>
            </a:r>
          </a:p>
        </p:txBody>
      </p:sp>
      <p:grpSp>
        <p:nvGrpSpPr>
          <p:cNvPr id="12" name="Group 11"/>
          <p:cNvGrpSpPr/>
          <p:nvPr/>
        </p:nvGrpSpPr>
        <p:grpSpPr>
          <a:xfrm>
            <a:off x="490203" y="3628012"/>
            <a:ext cx="8653796" cy="2696588"/>
            <a:chOff x="490203" y="3628012"/>
            <a:chExt cx="8653796" cy="2696588"/>
          </a:xfrm>
        </p:grpSpPr>
        <p:sp>
          <p:nvSpPr>
            <p:cNvPr id="2" name="Oval 1"/>
            <p:cNvSpPr/>
            <p:nvPr/>
          </p:nvSpPr>
          <p:spPr>
            <a:xfrm>
              <a:off x="1660861" y="3809285"/>
              <a:ext cx="7483138" cy="251531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63" name="Group 62"/>
            <p:cNvGrpSpPr/>
            <p:nvPr/>
          </p:nvGrpSpPr>
          <p:grpSpPr>
            <a:xfrm>
              <a:off x="490203" y="3628012"/>
              <a:ext cx="2691763" cy="549632"/>
              <a:chOff x="2158557" y="690804"/>
              <a:chExt cx="2691763" cy="549632"/>
            </a:xfrm>
          </p:grpSpPr>
          <p:sp>
            <p:nvSpPr>
              <p:cNvPr id="67" name="TextBox 66"/>
              <p:cNvSpPr txBox="1"/>
              <p:nvPr/>
            </p:nvSpPr>
            <p:spPr>
              <a:xfrm>
                <a:off x="2158557" y="690804"/>
                <a:ext cx="2691763" cy="338554"/>
              </a:xfrm>
              <a:prstGeom prst="rect">
                <a:avLst/>
              </a:prstGeom>
              <a:solidFill>
                <a:schemeClr val="bg2">
                  <a:lumMod val="20000"/>
                  <a:lumOff val="80000"/>
                </a:schemeClr>
              </a:solidFill>
            </p:spPr>
            <p:txBody>
              <a:bodyPr wrap="none" rtlCol="0">
                <a:spAutoFit/>
              </a:bodyPr>
              <a:lstStyle/>
              <a:p>
                <a:r>
                  <a:rPr lang="en-US" dirty="0" smtClean="0"/>
                  <a:t>Panel </a:t>
                </a:r>
                <a:r>
                  <a:rPr lang="en-US" smtClean="0"/>
                  <a:t>(consisting of g-cells)</a:t>
                </a:r>
                <a:endParaRPr lang="en-US" dirty="0"/>
              </a:p>
            </p:txBody>
          </p:sp>
          <p:cxnSp>
            <p:nvCxnSpPr>
              <p:cNvPr id="71" name="Straight Arrow Connector 70"/>
              <p:cNvCxnSpPr>
                <a:stCxn id="67" idx="2"/>
                <a:endCxn id="2" idx="1"/>
              </p:cNvCxnSpPr>
              <p:nvPr/>
            </p:nvCxnSpPr>
            <p:spPr>
              <a:xfrm>
                <a:off x="3504439" y="1029358"/>
                <a:ext cx="920656" cy="211078"/>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p:nvGrpSpPr>
        <p:grpSpPr>
          <a:xfrm>
            <a:off x="2713580" y="3610535"/>
            <a:ext cx="6109855" cy="2920704"/>
            <a:chOff x="3772494" y="1218747"/>
            <a:chExt cx="6109855" cy="2920704"/>
          </a:xfrm>
        </p:grpSpPr>
        <p:grpSp>
          <p:nvGrpSpPr>
            <p:cNvPr id="23" name="Group 22"/>
            <p:cNvGrpSpPr/>
            <p:nvPr/>
          </p:nvGrpSpPr>
          <p:grpSpPr>
            <a:xfrm>
              <a:off x="3772494" y="1218747"/>
              <a:ext cx="6109855" cy="2920704"/>
              <a:chOff x="2580409" y="3215137"/>
              <a:chExt cx="6109855" cy="2869606"/>
            </a:xfrm>
          </p:grpSpPr>
          <p:grpSp>
            <p:nvGrpSpPr>
              <p:cNvPr id="24" name="Group 23"/>
              <p:cNvGrpSpPr/>
              <p:nvPr/>
            </p:nvGrpSpPr>
            <p:grpSpPr>
              <a:xfrm>
                <a:off x="2809009" y="3557154"/>
                <a:ext cx="5126182" cy="2296392"/>
                <a:chOff x="2809009" y="3557154"/>
                <a:chExt cx="5126182" cy="2296392"/>
              </a:xfrm>
            </p:grpSpPr>
            <p:cxnSp>
              <p:nvCxnSpPr>
                <p:cNvPr id="29" name="Straight Connector 28"/>
                <p:cNvCxnSpPr/>
                <p:nvPr/>
              </p:nvCxnSpPr>
              <p:spPr>
                <a:xfrm>
                  <a:off x="2809009" y="4693227"/>
                  <a:ext cx="5126182" cy="0"/>
                </a:xfrm>
                <a:prstGeom prst="line">
                  <a:avLst/>
                </a:prstGeom>
                <a:ln w="1270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809009" y="3557154"/>
                  <a:ext cx="0" cy="1167246"/>
                </a:xfrm>
                <a:prstGeom prst="line">
                  <a:avLst/>
                </a:prstGeom>
                <a:ln w="1270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7917873" y="4686300"/>
                  <a:ext cx="0" cy="1167246"/>
                </a:xfrm>
                <a:prstGeom prst="line">
                  <a:avLst/>
                </a:prstGeom>
                <a:ln w="1270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3994477" y="5161489"/>
                <a:ext cx="2387192" cy="332631"/>
              </a:xfrm>
              <a:prstGeom prst="rect">
                <a:avLst/>
              </a:prstGeom>
              <a:solidFill>
                <a:schemeClr val="bg2">
                  <a:lumMod val="20000"/>
                  <a:lumOff val="80000"/>
                </a:schemeClr>
              </a:solidFill>
            </p:spPr>
            <p:txBody>
              <a:bodyPr wrap="none" rtlCol="0">
                <a:spAutoFit/>
              </a:bodyPr>
              <a:lstStyle/>
              <a:p>
                <a:r>
                  <a:rPr lang="en-US" dirty="0" smtClean="0"/>
                  <a:t>Global segment of </a:t>
                </a:r>
                <a:r>
                  <a:rPr lang="en-US" b="1" dirty="0" smtClean="0">
                    <a:solidFill>
                      <a:srgbClr val="00B050"/>
                    </a:solidFill>
                  </a:rPr>
                  <a:t>net 1</a:t>
                </a:r>
                <a:endParaRPr lang="en-US" b="1" dirty="0">
                  <a:solidFill>
                    <a:srgbClr val="00B050"/>
                  </a:solidFill>
                </a:endParaRPr>
              </a:p>
            </p:txBody>
          </p:sp>
          <p:sp>
            <p:nvSpPr>
              <p:cNvPr id="27" name="TextBox 26"/>
              <p:cNvSpPr txBox="1"/>
              <p:nvPr/>
            </p:nvSpPr>
            <p:spPr>
              <a:xfrm>
                <a:off x="2580409" y="3215137"/>
                <a:ext cx="848591" cy="338554"/>
              </a:xfrm>
              <a:prstGeom prst="rect">
                <a:avLst/>
              </a:prstGeom>
              <a:noFill/>
            </p:spPr>
            <p:txBody>
              <a:bodyPr wrap="square" rtlCol="0">
                <a:spAutoFit/>
              </a:bodyPr>
              <a:lstStyle/>
              <a:p>
                <a:r>
                  <a:rPr lang="mr-IN" dirty="0" smtClean="0"/>
                  <a:t>…</a:t>
                </a:r>
                <a:endParaRPr dirty="0"/>
              </a:p>
            </p:txBody>
          </p:sp>
          <p:sp>
            <p:nvSpPr>
              <p:cNvPr id="28" name="TextBox 27"/>
              <p:cNvSpPr txBox="1"/>
              <p:nvPr/>
            </p:nvSpPr>
            <p:spPr>
              <a:xfrm>
                <a:off x="7841673" y="5746189"/>
                <a:ext cx="848591" cy="338554"/>
              </a:xfrm>
              <a:prstGeom prst="rect">
                <a:avLst/>
              </a:prstGeom>
              <a:noFill/>
            </p:spPr>
            <p:txBody>
              <a:bodyPr wrap="square" rtlCol="0">
                <a:spAutoFit/>
              </a:bodyPr>
              <a:lstStyle/>
              <a:p>
                <a:r>
                  <a:rPr lang="mr-IN" smtClean="0"/>
                  <a:t>…</a:t>
                </a:r>
                <a:endParaRPr dirty="0"/>
              </a:p>
            </p:txBody>
          </p:sp>
        </p:grpSp>
        <p:sp>
          <p:nvSpPr>
            <p:cNvPr id="78" name="Left Brace 77"/>
            <p:cNvSpPr/>
            <p:nvPr/>
          </p:nvSpPr>
          <p:spPr>
            <a:xfrm rot="16200000">
              <a:off x="6310647" y="446157"/>
              <a:ext cx="421626" cy="5069241"/>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grpSp>
      <p:grpSp>
        <p:nvGrpSpPr>
          <p:cNvPr id="10" name="Group 9"/>
          <p:cNvGrpSpPr/>
          <p:nvPr/>
        </p:nvGrpSpPr>
        <p:grpSpPr>
          <a:xfrm>
            <a:off x="3938742" y="3496362"/>
            <a:ext cx="4764232" cy="2999458"/>
            <a:chOff x="3430482" y="6078047"/>
            <a:chExt cx="4764232" cy="2999458"/>
          </a:xfrm>
        </p:grpSpPr>
        <p:grpSp>
          <p:nvGrpSpPr>
            <p:cNvPr id="41" name="Group 40"/>
            <p:cNvGrpSpPr/>
            <p:nvPr/>
          </p:nvGrpSpPr>
          <p:grpSpPr>
            <a:xfrm>
              <a:off x="3430482" y="6078047"/>
              <a:ext cx="4764232" cy="2999458"/>
              <a:chOff x="3875809" y="3087407"/>
              <a:chExt cx="4764232" cy="2999458"/>
            </a:xfrm>
          </p:grpSpPr>
          <p:cxnSp>
            <p:nvCxnSpPr>
              <p:cNvPr id="42" name="Straight Connector 41"/>
              <p:cNvCxnSpPr/>
              <p:nvPr/>
            </p:nvCxnSpPr>
            <p:spPr>
              <a:xfrm>
                <a:off x="4076700" y="4686300"/>
                <a:ext cx="3886200" cy="0"/>
              </a:xfrm>
              <a:prstGeom prst="line">
                <a:avLst/>
              </a:prstGeom>
              <a:ln w="1270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962900" y="3505200"/>
                <a:ext cx="0" cy="1181100"/>
              </a:xfrm>
              <a:prstGeom prst="line">
                <a:avLst/>
              </a:prstGeom>
              <a:ln w="1270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076700" y="4648200"/>
                <a:ext cx="0" cy="1181100"/>
              </a:xfrm>
              <a:prstGeom prst="line">
                <a:avLst/>
              </a:prstGeom>
              <a:ln w="1270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791450" y="3087407"/>
                <a:ext cx="848591" cy="338554"/>
              </a:xfrm>
              <a:prstGeom prst="rect">
                <a:avLst/>
              </a:prstGeom>
              <a:noFill/>
            </p:spPr>
            <p:txBody>
              <a:bodyPr wrap="square" rtlCol="0">
                <a:spAutoFit/>
              </a:bodyPr>
              <a:lstStyle/>
              <a:p>
                <a:r>
                  <a:rPr lang="mr-IN" dirty="0" smtClean="0"/>
                  <a:t>…</a:t>
                </a:r>
                <a:endParaRPr dirty="0"/>
              </a:p>
            </p:txBody>
          </p:sp>
          <p:sp>
            <p:nvSpPr>
              <p:cNvPr id="46" name="TextBox 45"/>
              <p:cNvSpPr txBox="1"/>
              <p:nvPr/>
            </p:nvSpPr>
            <p:spPr>
              <a:xfrm>
                <a:off x="3875809" y="5748311"/>
                <a:ext cx="848591" cy="338554"/>
              </a:xfrm>
              <a:prstGeom prst="rect">
                <a:avLst/>
              </a:prstGeom>
              <a:noFill/>
            </p:spPr>
            <p:txBody>
              <a:bodyPr wrap="square" rtlCol="0">
                <a:spAutoFit/>
              </a:bodyPr>
              <a:lstStyle/>
              <a:p>
                <a:r>
                  <a:rPr lang="mr-IN" dirty="0" smtClean="0"/>
                  <a:t>…</a:t>
                </a:r>
                <a:endParaRPr dirty="0"/>
              </a:p>
            </p:txBody>
          </p:sp>
          <p:sp>
            <p:nvSpPr>
              <p:cNvPr id="47" name="TextBox 46"/>
              <p:cNvSpPr txBox="1"/>
              <p:nvPr/>
            </p:nvSpPr>
            <p:spPr>
              <a:xfrm>
                <a:off x="4479171" y="3964445"/>
                <a:ext cx="2547492" cy="338554"/>
              </a:xfrm>
              <a:prstGeom prst="rect">
                <a:avLst/>
              </a:prstGeom>
              <a:solidFill>
                <a:schemeClr val="bg2">
                  <a:lumMod val="20000"/>
                  <a:lumOff val="80000"/>
                </a:schemeClr>
              </a:solidFill>
            </p:spPr>
            <p:txBody>
              <a:bodyPr wrap="none" rtlCol="0">
                <a:spAutoFit/>
              </a:bodyPr>
              <a:lstStyle/>
              <a:p>
                <a:r>
                  <a:rPr lang="en-US" dirty="0" smtClean="0"/>
                  <a:t>Global segments of </a:t>
                </a:r>
                <a:r>
                  <a:rPr lang="en-US" b="1" dirty="0" smtClean="0">
                    <a:solidFill>
                      <a:srgbClr val="000099"/>
                    </a:solidFill>
                  </a:rPr>
                  <a:t>net 2</a:t>
                </a:r>
                <a:endParaRPr lang="en-US" b="1" dirty="0">
                  <a:solidFill>
                    <a:srgbClr val="000099"/>
                  </a:solidFill>
                </a:endParaRPr>
              </a:p>
            </p:txBody>
          </p:sp>
        </p:grpSp>
        <p:sp>
          <p:nvSpPr>
            <p:cNvPr id="79" name="Left Brace 78"/>
            <p:cNvSpPr/>
            <p:nvPr/>
          </p:nvSpPr>
          <p:spPr>
            <a:xfrm rot="5400000">
              <a:off x="5371105" y="5492372"/>
              <a:ext cx="421626" cy="3871310"/>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grpSp>
      <p:grpSp>
        <p:nvGrpSpPr>
          <p:cNvPr id="17" name="Group 16"/>
          <p:cNvGrpSpPr/>
          <p:nvPr/>
        </p:nvGrpSpPr>
        <p:grpSpPr>
          <a:xfrm>
            <a:off x="1222625" y="3605654"/>
            <a:ext cx="6133425" cy="2999491"/>
            <a:chOff x="1701781" y="5219697"/>
            <a:chExt cx="6133425" cy="2999491"/>
          </a:xfrm>
        </p:grpSpPr>
        <p:grpSp>
          <p:nvGrpSpPr>
            <p:cNvPr id="32" name="Group 31"/>
            <p:cNvGrpSpPr/>
            <p:nvPr/>
          </p:nvGrpSpPr>
          <p:grpSpPr>
            <a:xfrm>
              <a:off x="1701781" y="5219697"/>
              <a:ext cx="6133425" cy="2999491"/>
              <a:chOff x="-98360" y="3215137"/>
              <a:chExt cx="6133425" cy="2999491"/>
            </a:xfrm>
          </p:grpSpPr>
          <p:grpSp>
            <p:nvGrpSpPr>
              <p:cNvPr id="33" name="Group 32"/>
              <p:cNvGrpSpPr/>
              <p:nvPr/>
            </p:nvGrpSpPr>
            <p:grpSpPr>
              <a:xfrm>
                <a:off x="2809009" y="3557154"/>
                <a:ext cx="2534303" cy="2272130"/>
                <a:chOff x="2809009" y="3557154"/>
                <a:chExt cx="2534303" cy="2272130"/>
              </a:xfrm>
            </p:grpSpPr>
            <p:cxnSp>
              <p:nvCxnSpPr>
                <p:cNvPr id="38" name="Straight Connector 37"/>
                <p:cNvCxnSpPr/>
                <p:nvPr/>
              </p:nvCxnSpPr>
              <p:spPr>
                <a:xfrm>
                  <a:off x="2809009" y="4693227"/>
                  <a:ext cx="2534303" cy="1748"/>
                </a:xfrm>
                <a:prstGeom prst="line">
                  <a:avLst/>
                </a:prstGeom>
                <a:ln w="1270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09009" y="3557154"/>
                  <a:ext cx="0" cy="1167246"/>
                </a:xfrm>
                <a:prstGeom prst="line">
                  <a:avLst/>
                </a:prstGeom>
                <a:ln w="1270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343312" y="4662038"/>
                  <a:ext cx="0" cy="1167246"/>
                </a:xfrm>
                <a:prstGeom prst="line">
                  <a:avLst/>
                </a:prstGeom>
                <a:ln w="127000">
                  <a:solidFill>
                    <a:srgbClr val="FFC000"/>
                  </a:solidFill>
                  <a:prstDash val="solid"/>
                  <a:tailEnd type="non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p:cNvCxnSpPr>
                <a:stCxn id="37" idx="3"/>
                <a:endCxn id="80" idx="1"/>
              </p:cNvCxnSpPr>
              <p:nvPr/>
            </p:nvCxnSpPr>
            <p:spPr>
              <a:xfrm flipV="1">
                <a:off x="2449132" y="4899746"/>
                <a:ext cx="1605430" cy="16927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580409" y="3215137"/>
                <a:ext cx="848591" cy="338554"/>
              </a:xfrm>
              <a:prstGeom prst="rect">
                <a:avLst/>
              </a:prstGeom>
              <a:noFill/>
            </p:spPr>
            <p:txBody>
              <a:bodyPr wrap="square" rtlCol="0">
                <a:spAutoFit/>
              </a:bodyPr>
              <a:lstStyle/>
              <a:p>
                <a:r>
                  <a:rPr lang="mr-IN" dirty="0" smtClean="0"/>
                  <a:t>…</a:t>
                </a:r>
                <a:endParaRPr dirty="0"/>
              </a:p>
            </p:txBody>
          </p:sp>
          <p:sp>
            <p:nvSpPr>
              <p:cNvPr id="36" name="TextBox 35"/>
              <p:cNvSpPr txBox="1"/>
              <p:nvPr/>
            </p:nvSpPr>
            <p:spPr>
              <a:xfrm>
                <a:off x="5186474" y="5876074"/>
                <a:ext cx="848591" cy="338554"/>
              </a:xfrm>
              <a:prstGeom prst="rect">
                <a:avLst/>
              </a:prstGeom>
              <a:noFill/>
            </p:spPr>
            <p:txBody>
              <a:bodyPr wrap="square" rtlCol="0">
                <a:spAutoFit/>
              </a:bodyPr>
              <a:lstStyle/>
              <a:p>
                <a:r>
                  <a:rPr lang="mr-IN" smtClean="0"/>
                  <a:t>…</a:t>
                </a:r>
                <a:endParaRPr dirty="0"/>
              </a:p>
            </p:txBody>
          </p:sp>
          <p:sp>
            <p:nvSpPr>
              <p:cNvPr id="37" name="TextBox 36"/>
              <p:cNvSpPr txBox="1"/>
              <p:nvPr/>
            </p:nvSpPr>
            <p:spPr>
              <a:xfrm>
                <a:off x="-98360" y="4899746"/>
                <a:ext cx="2547492" cy="338554"/>
              </a:xfrm>
              <a:prstGeom prst="rect">
                <a:avLst/>
              </a:prstGeom>
              <a:solidFill>
                <a:schemeClr val="bg2">
                  <a:lumMod val="20000"/>
                  <a:lumOff val="80000"/>
                </a:schemeClr>
              </a:solidFill>
            </p:spPr>
            <p:txBody>
              <a:bodyPr wrap="none" rtlCol="0">
                <a:spAutoFit/>
              </a:bodyPr>
              <a:lstStyle/>
              <a:p>
                <a:r>
                  <a:rPr lang="en-US" dirty="0" smtClean="0"/>
                  <a:t>Global segments of </a:t>
                </a:r>
                <a:r>
                  <a:rPr lang="en-US" b="1" dirty="0" smtClean="0">
                    <a:solidFill>
                      <a:srgbClr val="FFC000"/>
                    </a:solidFill>
                  </a:rPr>
                  <a:t>net 3</a:t>
                </a:r>
                <a:endParaRPr lang="en-US" b="1" dirty="0">
                  <a:solidFill>
                    <a:srgbClr val="FFC000"/>
                  </a:solidFill>
                </a:endParaRPr>
              </a:p>
            </p:txBody>
          </p:sp>
        </p:grpSp>
        <p:sp>
          <p:nvSpPr>
            <p:cNvPr id="80" name="Left Brace 79"/>
            <p:cNvSpPr/>
            <p:nvPr/>
          </p:nvSpPr>
          <p:spPr>
            <a:xfrm rot="16200000">
              <a:off x="5767245" y="5549697"/>
              <a:ext cx="174915" cy="2534303"/>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grp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792" y="2668644"/>
            <a:ext cx="4572000" cy="4111511"/>
          </a:xfrm>
          <a:prstGeom prst="rect">
            <a:avLst/>
          </a:prstGeom>
        </p:spPr>
      </p:pic>
    </p:spTree>
    <p:extLst>
      <p:ext uri="{BB962C8B-B14F-4D97-AF65-F5344CB8AC3E}">
        <p14:creationId xmlns:p14="http://schemas.microsoft.com/office/powerpoint/2010/main" val="11928421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8"/>
                                        </p:tgtEl>
                                        <p:attrNameLst>
                                          <p:attrName>ppt_x</p:attrName>
                                        </p:attrNameLst>
                                      </p:cBhvr>
                                      <p:tavLst>
                                        <p:tav tm="0">
                                          <p:val>
                                            <p:strVal val="ppt_x"/>
                                          </p:val>
                                        </p:tav>
                                        <p:tav tm="100000">
                                          <p:val>
                                            <p:strVal val="ppt_x"/>
                                          </p:val>
                                        </p:tav>
                                      </p:tavLst>
                                    </p:anim>
                                    <p:anim calcmode="lin" valueType="num">
                                      <p:cBhvr additive="base">
                                        <p:cTn id="35" dur="500"/>
                                        <p:tgtEl>
                                          <p:spTgt spid="8"/>
                                        </p:tgtEl>
                                        <p:attrNameLst>
                                          <p:attrName>ppt_y</p:attrName>
                                        </p:attrNameLst>
                                      </p:cBhvr>
                                      <p:tavLst>
                                        <p:tav tm="0">
                                          <p:val>
                                            <p:strVal val="ppt_y"/>
                                          </p:val>
                                        </p:tav>
                                        <p:tav tm="100000">
                                          <p:val>
                                            <p:strVal val="1+ppt_h/2"/>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7"/>
                                        </p:tgtEl>
                                        <p:attrNameLst>
                                          <p:attrName>ppt_x</p:attrName>
                                        </p:attrNameLst>
                                      </p:cBhvr>
                                      <p:tavLst>
                                        <p:tav tm="0">
                                          <p:val>
                                            <p:strVal val="ppt_x"/>
                                          </p:val>
                                        </p:tav>
                                        <p:tav tm="100000">
                                          <p:val>
                                            <p:strVal val="ppt_x"/>
                                          </p:val>
                                        </p:tav>
                                      </p:tavLst>
                                    </p:anim>
                                    <p:anim calcmode="lin" valueType="num">
                                      <p:cBhvr additive="base">
                                        <p:cTn id="39" dur="500"/>
                                        <p:tgtEl>
                                          <p:spTgt spid="17"/>
                                        </p:tgtEl>
                                        <p:attrNameLst>
                                          <p:attrName>ppt_y</p:attrName>
                                        </p:attrNameLst>
                                      </p:cBhvr>
                                      <p:tavLst>
                                        <p:tav tm="0">
                                          <p:val>
                                            <p:strVal val="ppt_y"/>
                                          </p:val>
                                        </p:tav>
                                        <p:tav tm="100000">
                                          <p:val>
                                            <p:strVal val="1+ppt_h/2"/>
                                          </p:val>
                                        </p:tav>
                                      </p:tavLst>
                                    </p:anim>
                                    <p:set>
                                      <p:cBhvr>
                                        <p:cTn id="40" dur="1" fill="hold">
                                          <p:stCondLst>
                                            <p:cond delay="499"/>
                                          </p:stCondLst>
                                        </p:cTn>
                                        <p:tgtEl>
                                          <p:spTgt spid="17"/>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10"/>
                                        </p:tgtEl>
                                        <p:attrNameLst>
                                          <p:attrName>ppt_x</p:attrName>
                                        </p:attrNameLst>
                                      </p:cBhvr>
                                      <p:tavLst>
                                        <p:tav tm="0">
                                          <p:val>
                                            <p:strVal val="ppt_x"/>
                                          </p:val>
                                        </p:tav>
                                        <p:tav tm="100000">
                                          <p:val>
                                            <p:strVal val="ppt_x"/>
                                          </p:val>
                                        </p:tav>
                                      </p:tavLst>
                                    </p:anim>
                                    <p:anim calcmode="lin" valueType="num">
                                      <p:cBhvr additive="base">
                                        <p:cTn id="43" dur="500"/>
                                        <p:tgtEl>
                                          <p:spTgt spid="10"/>
                                        </p:tgtEl>
                                        <p:attrNameLst>
                                          <p:attrName>ppt_y</p:attrName>
                                        </p:attrNameLst>
                                      </p:cBhvr>
                                      <p:tavLst>
                                        <p:tav tm="0">
                                          <p:val>
                                            <p:strVal val="ppt_y"/>
                                          </p:val>
                                        </p:tav>
                                        <p:tav tm="100000">
                                          <p:val>
                                            <p:strVal val="1+ppt_h/2"/>
                                          </p:val>
                                        </p:tav>
                                      </p:tavLst>
                                    </p:anim>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0"/>
                                        </p:tgtEl>
                                        <p:attrNameLst>
                                          <p:attrName>style.visibility</p:attrName>
                                        </p:attrNameLst>
                                      </p:cBhvr>
                                      <p:to>
                                        <p:strVal val="visible"/>
                                      </p:to>
                                    </p:set>
                                    <p:anim calcmode="lin" valueType="num">
                                      <p:cBhvr additive="base">
                                        <p:cTn id="54" dur="500" fill="hold"/>
                                        <p:tgtEl>
                                          <p:spTgt spid="70"/>
                                        </p:tgtEl>
                                        <p:attrNameLst>
                                          <p:attrName>ppt_x</p:attrName>
                                        </p:attrNameLst>
                                      </p:cBhvr>
                                      <p:tavLst>
                                        <p:tav tm="0">
                                          <p:val>
                                            <p:strVal val="#ppt_x"/>
                                          </p:val>
                                        </p:tav>
                                        <p:tav tm="100000">
                                          <p:val>
                                            <p:strVal val="#ppt_x"/>
                                          </p:val>
                                        </p:tav>
                                      </p:tavLst>
                                    </p:anim>
                                    <p:anim calcmode="lin" valueType="num">
                                      <p:cBhvr additive="base">
                                        <p:cTn id="55"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ummary of Preliminary Exam</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Via size-aware global routing</a:t>
                </a:r>
              </a:p>
              <a:p>
                <a:pPr lvl="1"/>
                <a:r>
                  <a:rPr lang="en-US" dirty="0" smtClean="0"/>
                  <a:t>Via-aware overflow models : capture the impact of via size</a:t>
                </a:r>
              </a:p>
              <a:p>
                <a:pPr lvl="2"/>
                <a14:m>
                  <m:oMath xmlns="" xmlns:m="http://schemas.openxmlformats.org/officeDocument/2006/math">
                    <m:r>
                      <a:rPr lang="en-US" i="1">
                        <a:latin typeface="Cambria Math" charset="0"/>
                      </a:rPr>
                      <m:t>𝑉𝐴</m:t>
                    </m:r>
                  </m:oMath>
                </a14:m>
                <a:r>
                  <a:rPr lang="en-US" dirty="0"/>
                  <a:t>-</a:t>
                </a:r>
                <a14:m>
                  <m:oMath xmlns="" xmlns:m="http://schemas.openxmlformats.org/officeDocument/2006/math">
                    <m:r>
                      <a:rPr lang="en-US" i="1">
                        <a:latin typeface="Cambria Math" charset="0"/>
                      </a:rPr>
                      <m:t>𝐸𝑂𝐹</m:t>
                    </m:r>
                    <m:r>
                      <a:rPr lang="en-US" i="1">
                        <a:latin typeface="Cambria Math" charset="0"/>
                      </a:rPr>
                      <m:t>=</m:t>
                    </m:r>
                    <m:nary>
                      <m:naryPr>
                        <m:chr m:val="∑"/>
                        <m:supHide m:val="on"/>
                        <m:ctrlPr>
                          <a:rPr lang="en-US" i="1">
                            <a:latin typeface="Cambria Math" charset="0"/>
                          </a:rPr>
                        </m:ctrlPr>
                      </m:naryPr>
                      <m:sub>
                        <m:r>
                          <m:rPr>
                            <m:brk m:alnAt="7"/>
                          </m:rPr>
                          <a:rPr lang="en-US" i="1">
                            <a:latin typeface="Cambria Math" charset="0"/>
                          </a:rPr>
                          <m:t>𝑒</m:t>
                        </m:r>
                        <m:r>
                          <a:rPr lang="en-US" i="1">
                            <a:latin typeface="Cambria Math" charset="0"/>
                          </a:rPr>
                          <m:t>∈</m:t>
                        </m:r>
                        <m:r>
                          <a:rPr lang="en-US" i="1">
                            <a:latin typeface="Cambria Math" charset="0"/>
                          </a:rPr>
                          <m:t>𝐸</m:t>
                        </m:r>
                      </m:sub>
                      <m:sup/>
                      <m:e>
                        <m:r>
                          <m:rPr>
                            <m:sty m:val="p"/>
                          </m:rPr>
                          <a:rPr lang="en-US">
                            <a:latin typeface="Cambria Math" charset="0"/>
                          </a:rPr>
                          <m:t>max</m:t>
                        </m:r>
                        <m:r>
                          <a:rPr lang="en-US" i="1">
                            <a:latin typeface="Cambria Math" charset="0"/>
                          </a:rPr>
                          <m:t>⁡(</m:t>
                        </m:r>
                        <m:sSubSup>
                          <m:sSubSupPr>
                            <m:ctrlPr>
                              <a:rPr lang="en-US" i="1">
                                <a:latin typeface="Cambria Math" charset="0"/>
                              </a:rPr>
                            </m:ctrlPr>
                          </m:sSubSupPr>
                          <m:e>
                            <m:r>
                              <a:rPr lang="en-US" i="1">
                                <a:latin typeface="Cambria Math" charset="0"/>
                              </a:rPr>
                              <m:t>𝑢</m:t>
                            </m:r>
                          </m:e>
                          <m:sub>
                            <m:r>
                              <a:rPr lang="en-US" i="1">
                                <a:latin typeface="Cambria Math" charset="0"/>
                              </a:rPr>
                              <m:t>𝑒</m:t>
                            </m:r>
                          </m:sub>
                          <m:sup>
                            <m:r>
                              <a:rPr lang="en-US" i="1">
                                <a:latin typeface="Cambria Math" charset="0"/>
                              </a:rPr>
                              <m:t>𝑉𝐴</m:t>
                            </m:r>
                          </m:sup>
                        </m:sSubSup>
                        <m:r>
                          <a:rPr lang="en-US" i="1">
                            <a:latin typeface="Cambria Math" charset="0"/>
                          </a:rPr>
                          <m:t>−</m:t>
                        </m:r>
                        <m:sSub>
                          <m:sSubPr>
                            <m:ctrlPr>
                              <a:rPr lang="en-US" i="1">
                                <a:latin typeface="Cambria Math" charset="0"/>
                              </a:rPr>
                            </m:ctrlPr>
                          </m:sSubPr>
                          <m:e>
                            <m:r>
                              <a:rPr lang="en-US" i="1">
                                <a:latin typeface="Cambria Math" charset="0"/>
                              </a:rPr>
                              <m:t>𝑐</m:t>
                            </m:r>
                          </m:e>
                          <m:sub>
                            <m:r>
                              <a:rPr lang="en-US" i="1">
                                <a:latin typeface="Cambria Math" charset="0"/>
                              </a:rPr>
                              <m:t>𝑒</m:t>
                            </m:r>
                          </m:sub>
                        </m:sSub>
                        <m:r>
                          <a:rPr lang="en-US" i="1">
                            <a:latin typeface="Cambria Math" charset="0"/>
                          </a:rPr>
                          <m:t>,0)</m:t>
                        </m:r>
                      </m:e>
                    </m:nary>
                  </m:oMath>
                </a14:m>
                <a:endParaRPr lang="en-US" dirty="0" smtClean="0"/>
              </a:p>
              <a:p>
                <a:pPr lvl="2"/>
                <a14:m>
                  <m:oMath xmlns="" xmlns:m="http://schemas.openxmlformats.org/officeDocument/2006/math">
                    <m:r>
                      <a:rPr lang="en-US" i="1">
                        <a:latin typeface="Cambria Math" charset="0"/>
                      </a:rPr>
                      <m:t>𝐸𝐴</m:t>
                    </m:r>
                  </m:oMath>
                </a14:m>
                <a:r>
                  <a:rPr lang="en-US" dirty="0"/>
                  <a:t>-</a:t>
                </a:r>
                <a14:m>
                  <m:oMath xmlns="" xmlns:m="http://schemas.openxmlformats.org/officeDocument/2006/math">
                    <m:r>
                      <a:rPr lang="en-US" i="1">
                        <a:latin typeface="Cambria Math" charset="0"/>
                      </a:rPr>
                      <m:t>𝑉𝑂𝐹</m:t>
                    </m:r>
                    <m:r>
                      <a:rPr lang="en-US" i="1">
                        <a:latin typeface="Cambria Math" charset="0"/>
                      </a:rPr>
                      <m:t>=</m:t>
                    </m:r>
                    <m:nary>
                      <m:naryPr>
                        <m:chr m:val="∑"/>
                        <m:supHide m:val="on"/>
                        <m:ctrlPr>
                          <a:rPr lang="en-US" i="1">
                            <a:latin typeface="Cambria Math" charset="0"/>
                          </a:rPr>
                        </m:ctrlPr>
                      </m:naryPr>
                      <m:sub>
                        <m:r>
                          <m:rPr>
                            <m:brk m:alnAt="7"/>
                          </m:rPr>
                          <a:rPr lang="en-US" i="1">
                            <a:latin typeface="Cambria Math" charset="0"/>
                          </a:rPr>
                          <m:t>𝑔</m:t>
                        </m:r>
                      </m:sub>
                      <m:sup/>
                      <m:e>
                        <m:r>
                          <m:rPr>
                            <m:sty m:val="p"/>
                          </m:rPr>
                          <a:rPr lang="en-US">
                            <a:latin typeface="Cambria Math" charset="0"/>
                          </a:rPr>
                          <m:t>max</m:t>
                        </m:r>
                        <m:r>
                          <a:rPr lang="en-US" i="1">
                            <a:latin typeface="Cambria Math" charset="0"/>
                          </a:rPr>
                          <m:t>⁡(</m:t>
                        </m:r>
                        <m:sSubSup>
                          <m:sSubSupPr>
                            <m:ctrlPr>
                              <a:rPr lang="en-US" i="1">
                                <a:latin typeface="Cambria Math" charset="0"/>
                              </a:rPr>
                            </m:ctrlPr>
                          </m:sSubSupPr>
                          <m:e>
                            <m:r>
                              <a:rPr lang="en-US" i="1">
                                <a:latin typeface="Cambria Math" charset="0"/>
                              </a:rPr>
                              <m:t>𝑢</m:t>
                            </m:r>
                          </m:e>
                          <m:sub>
                            <m:r>
                              <a:rPr lang="en-US" i="1">
                                <a:latin typeface="Cambria Math" charset="0"/>
                              </a:rPr>
                              <m:t>𝑔</m:t>
                            </m:r>
                          </m:sub>
                          <m:sup>
                            <m:r>
                              <a:rPr lang="en-US" i="1">
                                <a:latin typeface="Cambria Math" charset="0"/>
                              </a:rPr>
                              <m:t>𝐸𝐴</m:t>
                            </m:r>
                          </m:sup>
                        </m:sSubSup>
                        <m:r>
                          <a:rPr lang="en-US" i="1">
                            <a:latin typeface="Cambria Math" charset="0"/>
                          </a:rPr>
                          <m:t>−</m:t>
                        </m:r>
                        <m:sSub>
                          <m:sSubPr>
                            <m:ctrlPr>
                              <a:rPr lang="en-US" i="1">
                                <a:latin typeface="Cambria Math" charset="0"/>
                              </a:rPr>
                            </m:ctrlPr>
                          </m:sSubPr>
                          <m:e>
                            <m:r>
                              <a:rPr lang="en-US" i="1">
                                <a:latin typeface="Cambria Math" charset="0"/>
                              </a:rPr>
                              <m:t>𝑐</m:t>
                            </m:r>
                          </m:e>
                          <m:sub>
                            <m:r>
                              <a:rPr lang="en-US" i="1">
                                <a:latin typeface="Cambria Math" charset="0"/>
                              </a:rPr>
                              <m:t>𝑔</m:t>
                            </m:r>
                          </m:sub>
                        </m:sSub>
                        <m:r>
                          <a:rPr lang="en-US" i="1">
                            <a:latin typeface="Cambria Math" charset="0"/>
                          </a:rPr>
                          <m:t>,0)</m:t>
                        </m:r>
                      </m:e>
                    </m:nary>
                  </m:oMath>
                </a14:m>
                <a:endParaRPr lang="en-US" dirty="0" smtClean="0"/>
              </a:p>
              <a:p>
                <a:pPr lvl="1"/>
                <a:r>
                  <a:rPr lang="en-US" dirty="0" smtClean="0"/>
                  <a:t>Via-aware layer assignment</a:t>
                </a:r>
              </a:p>
              <a:p>
                <a:pPr lvl="2"/>
                <a:r>
                  <a:rPr lang="en-US" dirty="0" smtClean="0"/>
                  <a:t>2-stage procedure to perform layer assignment</a:t>
                </a:r>
              </a:p>
              <a:p>
                <a:pPr lvl="1"/>
                <a:r>
                  <a:rPr lang="en-US" dirty="0" smtClean="0"/>
                  <a:t>Simulation results at DR stage</a:t>
                </a:r>
              </a:p>
              <a:p>
                <a:pPr lvl="2"/>
                <a:r>
                  <a:rPr lang="en-US" dirty="0" smtClean="0"/>
                  <a:t>Evaluate layer assignment by running DR with commercial tool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18" t="-800"/>
                </a:stretch>
              </a:blipFill>
            </p:spPr>
            <p:txBody>
              <a:bodyPr/>
              <a:lstStyle/>
              <a:p>
                <a:r>
                  <a:rPr>
                    <a:noFill/>
                  </a:rPr>
                  <a:t> </a:t>
                </a:r>
              </a:p>
            </p:txBody>
          </p:sp>
        </mc:Fallback>
      </mc:AlternateContent>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14400" y="3962400"/>
            <a:ext cx="3260045" cy="265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nvPr>
        </p:nvGraphicFramePr>
        <p:xfrm>
          <a:off x="4876800" y="3976577"/>
          <a:ext cx="4038600" cy="2348024"/>
        </p:xfrm>
        <a:graphic>
          <a:graphicData uri="http://schemas.openxmlformats.org/drawingml/2006/table">
            <a:tbl>
              <a:tblPr firstRow="1" bandRow="1">
                <a:tableStyleId>{21E4AEA4-8DFA-4A89-87EB-49C32662AFE0}</a:tableStyleId>
              </a:tblPr>
              <a:tblGrid>
                <a:gridCol w="1026762"/>
                <a:gridCol w="1369018"/>
                <a:gridCol w="1642820"/>
              </a:tblGrid>
              <a:tr h="335432">
                <a:tc>
                  <a:txBody>
                    <a:bodyPr/>
                    <a:lstStyle/>
                    <a:p>
                      <a:r>
                        <a:rPr lang="en-US" sz="1500" dirty="0" smtClean="0"/>
                        <a:t>Case ID</a:t>
                      </a:r>
                      <a:endParaRPr sz="1500" dirty="0"/>
                    </a:p>
                  </a:txBody>
                  <a:tcPr marL="77180" marR="77180" marT="38591" marB="38591"/>
                </a:tc>
                <a:tc>
                  <a:txBody>
                    <a:bodyPr/>
                    <a:lstStyle/>
                    <a:p>
                      <a:r>
                        <a:rPr lang="en-US" sz="1500" dirty="0" err="1" smtClean="0"/>
                        <a:t>r</a:t>
                      </a:r>
                      <a:r>
                        <a:rPr lang="en-US" sz="1500" baseline="-25000" dirty="0" err="1" smtClean="0"/>
                        <a:t>te</a:t>
                      </a:r>
                      <a:endParaRPr sz="1500" baseline="-25000" dirty="0"/>
                    </a:p>
                  </a:txBody>
                  <a:tcPr marL="77180" marR="77180" marT="38591" marB="38591"/>
                </a:tc>
                <a:tc>
                  <a:txBody>
                    <a:bodyPr/>
                    <a:lstStyle/>
                    <a:p>
                      <a:r>
                        <a:rPr lang="en-US" sz="1500" dirty="0" err="1" smtClean="0"/>
                        <a:t>a</a:t>
                      </a:r>
                      <a:r>
                        <a:rPr lang="en-US" sz="1500" baseline="-25000" dirty="0" err="1" smtClean="0"/>
                        <a:t>tg</a:t>
                      </a:r>
                      <a:endParaRPr sz="1500" baseline="-25000" dirty="0"/>
                    </a:p>
                  </a:txBody>
                  <a:tcPr marL="77180" marR="77180" marT="38591" marB="38591"/>
                </a:tc>
              </a:tr>
              <a:tr h="335432">
                <a:tc>
                  <a:txBody>
                    <a:bodyPr/>
                    <a:lstStyle/>
                    <a:p>
                      <a:r>
                        <a:rPr lang="en-US" sz="1500" dirty="0" smtClean="0"/>
                        <a:t>1</a:t>
                      </a:r>
                      <a:endParaRPr sz="1500" dirty="0"/>
                    </a:p>
                  </a:txBody>
                  <a:tcPr marL="77180" marR="77180" marT="38591" marB="38591"/>
                </a:tc>
                <a:tc>
                  <a:txBody>
                    <a:bodyPr/>
                    <a:lstStyle/>
                    <a:p>
                      <a:r>
                        <a:rPr lang="en-US" sz="1500" dirty="0" smtClean="0"/>
                        <a:t>L&amp;R: (</a:t>
                      </a:r>
                      <a:r>
                        <a:rPr lang="en-US" sz="1500" dirty="0" err="1" smtClean="0"/>
                        <a:t>w</a:t>
                      </a:r>
                      <a:r>
                        <a:rPr lang="en-US" sz="1500" baseline="-25000" dirty="0" err="1" smtClean="0"/>
                        <a:t>t</a:t>
                      </a:r>
                      <a:r>
                        <a:rPr lang="en-US" sz="1500" dirty="0" err="1" smtClean="0"/>
                        <a:t>+s</a:t>
                      </a:r>
                      <a:r>
                        <a:rPr lang="en-US" sz="1500" baseline="-25000" dirty="0" err="1" smtClean="0"/>
                        <a:t>t</a:t>
                      </a:r>
                      <a:r>
                        <a:rPr lang="en-US" sz="1500" dirty="0" smtClean="0"/>
                        <a:t>)</a:t>
                      </a:r>
                      <a:endParaRPr sz="1500" dirty="0"/>
                    </a:p>
                  </a:txBody>
                  <a:tcPr marL="77180" marR="77180" marT="38591" marB="3859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500" dirty="0" smtClean="0"/>
                        <a:t>(</a:t>
                      </a:r>
                      <a:r>
                        <a:rPr lang="mr-IN" sz="1500" dirty="0" err="1" smtClean="0"/>
                        <a:t>w</a:t>
                      </a:r>
                      <a:r>
                        <a:rPr lang="mr-IN" sz="1500" baseline="-25000" dirty="0" err="1" smtClean="0"/>
                        <a:t>t</a:t>
                      </a:r>
                      <a:r>
                        <a:rPr lang="mr-IN" sz="1500" dirty="0" err="1" smtClean="0"/>
                        <a:t>+s</a:t>
                      </a:r>
                      <a:r>
                        <a:rPr lang="mr-IN" sz="1500" baseline="-25000" dirty="0" err="1" smtClean="0"/>
                        <a:t>t</a:t>
                      </a:r>
                      <a:r>
                        <a:rPr lang="mr-IN" sz="1500" dirty="0" smtClean="0"/>
                        <a:t>)</a:t>
                      </a:r>
                      <a:r>
                        <a:rPr lang="en-US" sz="1500" baseline="0" dirty="0" smtClean="0"/>
                        <a:t> x </a:t>
                      </a:r>
                      <a:r>
                        <a:rPr lang="en-US" sz="1500" dirty="0" smtClean="0"/>
                        <a:t>W</a:t>
                      </a:r>
                      <a:endParaRPr sz="1500" dirty="0"/>
                    </a:p>
                  </a:txBody>
                  <a:tcPr marL="77180" marR="77180" marT="38591" marB="38591"/>
                </a:tc>
              </a:tr>
              <a:tr h="335432">
                <a:tc>
                  <a:txBody>
                    <a:bodyPr/>
                    <a:lstStyle/>
                    <a:p>
                      <a:r>
                        <a:rPr lang="en-US" sz="1500" dirty="0" smtClean="0"/>
                        <a:t>2</a:t>
                      </a:r>
                      <a:endParaRPr sz="1500" dirty="0"/>
                    </a:p>
                  </a:txBody>
                  <a:tcPr marL="77180" marR="77180" marT="38591" marB="38591"/>
                </a:tc>
                <a:tc>
                  <a:txBody>
                    <a:bodyPr/>
                    <a:lstStyle/>
                    <a:p>
                      <a:r>
                        <a:rPr lang="en-US" sz="1500" dirty="0" smtClean="0"/>
                        <a:t>L&amp;R: (</a:t>
                      </a:r>
                      <a:r>
                        <a:rPr lang="en-US" sz="1500" dirty="0" err="1" smtClean="0"/>
                        <a:t>w</a:t>
                      </a:r>
                      <a:r>
                        <a:rPr lang="en-US" sz="1500" baseline="-25000" dirty="0" err="1" smtClean="0"/>
                        <a:t>t</a:t>
                      </a:r>
                      <a:r>
                        <a:rPr lang="en-US" sz="1500" dirty="0" err="1" smtClean="0"/>
                        <a:t>+s</a:t>
                      </a:r>
                      <a:r>
                        <a:rPr lang="en-US" sz="1500" baseline="-25000" dirty="0" err="1" smtClean="0"/>
                        <a:t>t</a:t>
                      </a:r>
                      <a:r>
                        <a:rPr lang="en-US" sz="1500" dirty="0" smtClean="0"/>
                        <a:t>)</a:t>
                      </a:r>
                      <a:endParaRPr sz="1500" dirty="0"/>
                    </a:p>
                  </a:txBody>
                  <a:tcPr marL="77180" marR="77180" marT="38591" marB="3859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500" dirty="0" smtClean="0"/>
                        <a:t>(</a:t>
                      </a:r>
                      <a:r>
                        <a:rPr lang="mr-IN" sz="1500" dirty="0" err="1" smtClean="0"/>
                        <a:t>w</a:t>
                      </a:r>
                      <a:r>
                        <a:rPr lang="mr-IN" sz="1500" baseline="-25000" dirty="0" err="1" smtClean="0"/>
                        <a:t>t</a:t>
                      </a:r>
                      <a:r>
                        <a:rPr lang="mr-IN" sz="1500" dirty="0" err="1" smtClean="0"/>
                        <a:t>+s</a:t>
                      </a:r>
                      <a:r>
                        <a:rPr lang="mr-IN" sz="1500" baseline="-25000" dirty="0" err="1" smtClean="0"/>
                        <a:t>t</a:t>
                      </a:r>
                      <a:r>
                        <a:rPr lang="mr-IN" sz="1500" dirty="0" smtClean="0"/>
                        <a:t>)</a:t>
                      </a:r>
                      <a:r>
                        <a:rPr lang="en-US" sz="1500" baseline="0" dirty="0" smtClean="0"/>
                        <a:t> </a:t>
                      </a:r>
                      <a:r>
                        <a:rPr lang="mr-IN" sz="1500" baseline="0" dirty="0" err="1" smtClean="0"/>
                        <a:t>x</a:t>
                      </a:r>
                      <a:r>
                        <a:rPr lang="mr-IN" sz="1500" baseline="0" dirty="0" smtClean="0"/>
                        <a:t> </a:t>
                      </a:r>
                      <a:r>
                        <a:rPr lang="mr-IN" sz="1500" dirty="0" err="1" smtClean="0"/>
                        <a:t>W</a:t>
                      </a:r>
                      <a:endParaRPr lang="mr-IN" sz="1500" dirty="0" smtClean="0"/>
                    </a:p>
                  </a:txBody>
                  <a:tcPr marL="77180" marR="77180" marT="38591" marB="38591"/>
                </a:tc>
              </a:tr>
              <a:tr h="335432">
                <a:tc>
                  <a:txBody>
                    <a:bodyPr/>
                    <a:lstStyle/>
                    <a:p>
                      <a:r>
                        <a:rPr lang="en-US" sz="1500" dirty="0" smtClean="0"/>
                        <a:t>3</a:t>
                      </a:r>
                      <a:endParaRPr sz="1500" dirty="0"/>
                    </a:p>
                  </a:txBody>
                  <a:tcPr marL="77180" marR="77180" marT="38591" marB="38591"/>
                </a:tc>
                <a:tc>
                  <a:txBody>
                    <a:bodyPr/>
                    <a:lstStyle/>
                    <a:p>
                      <a:r>
                        <a:rPr lang="en-US" sz="1500" dirty="0" smtClean="0"/>
                        <a:t>R:</a:t>
                      </a:r>
                      <a:r>
                        <a:rPr lang="en-US" sz="1500" baseline="0" dirty="0" smtClean="0"/>
                        <a:t> (</a:t>
                      </a:r>
                      <a:r>
                        <a:rPr lang="en-US" sz="1500" baseline="0" dirty="0" err="1" smtClean="0"/>
                        <a:t>w</a:t>
                      </a:r>
                      <a:r>
                        <a:rPr lang="en-US" sz="1500" baseline="-25000" dirty="0" err="1" smtClean="0"/>
                        <a:t>t</a:t>
                      </a:r>
                      <a:r>
                        <a:rPr lang="en-US" sz="1500" baseline="0" dirty="0" err="1" smtClean="0"/>
                        <a:t>+s</a:t>
                      </a:r>
                      <a:r>
                        <a:rPr lang="en-US" sz="1500" baseline="-25000" dirty="0" err="1" smtClean="0"/>
                        <a:t>t</a:t>
                      </a:r>
                      <a:r>
                        <a:rPr lang="en-US" sz="1500" baseline="0" dirty="0" smtClean="0"/>
                        <a:t>)</a:t>
                      </a:r>
                      <a:endParaRPr sz="1500" dirty="0"/>
                    </a:p>
                  </a:txBody>
                  <a:tcPr marL="77180" marR="77180" marT="38591" marB="3859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500" dirty="0" smtClean="0"/>
                        <a:t>(</a:t>
                      </a:r>
                      <a:r>
                        <a:rPr lang="mr-IN" sz="1500" dirty="0" err="1" smtClean="0"/>
                        <a:t>w</a:t>
                      </a:r>
                      <a:r>
                        <a:rPr lang="mr-IN" sz="1500" baseline="-25000" dirty="0" err="1" smtClean="0"/>
                        <a:t>t</a:t>
                      </a:r>
                      <a:r>
                        <a:rPr lang="mr-IN" sz="1500" dirty="0" err="1" smtClean="0"/>
                        <a:t>+s</a:t>
                      </a:r>
                      <a:r>
                        <a:rPr lang="mr-IN" sz="1500" baseline="-25000" dirty="0" err="1" smtClean="0"/>
                        <a:t>t</a:t>
                      </a:r>
                      <a:r>
                        <a:rPr lang="mr-IN" sz="1500" dirty="0" smtClean="0"/>
                        <a:t>)</a:t>
                      </a:r>
                      <a:r>
                        <a:rPr lang="en-US" sz="1500" baseline="0" dirty="0" smtClean="0"/>
                        <a:t> </a:t>
                      </a:r>
                      <a:r>
                        <a:rPr lang="mr-IN" sz="1500" baseline="0" dirty="0" err="1" smtClean="0"/>
                        <a:t>x</a:t>
                      </a:r>
                      <a:r>
                        <a:rPr lang="mr-IN" sz="1500" baseline="0" dirty="0" smtClean="0"/>
                        <a:t> </a:t>
                      </a:r>
                      <a:r>
                        <a:rPr lang="mr-IN" sz="1500" dirty="0" err="1" smtClean="0"/>
                        <a:t>W</a:t>
                      </a:r>
                      <a:r>
                        <a:rPr lang="en-US" sz="1500" dirty="0" smtClean="0"/>
                        <a:t> / 2</a:t>
                      </a:r>
                      <a:endParaRPr lang="mr-IN" sz="1500" dirty="0" smtClean="0"/>
                    </a:p>
                  </a:txBody>
                  <a:tcPr marL="77180" marR="77180" marT="38591" marB="38591"/>
                </a:tc>
              </a:tr>
              <a:tr h="335432">
                <a:tc>
                  <a:txBody>
                    <a:bodyPr/>
                    <a:lstStyle/>
                    <a:p>
                      <a:r>
                        <a:rPr lang="en-US" sz="1500" dirty="0" smtClean="0"/>
                        <a:t>4</a:t>
                      </a:r>
                      <a:endParaRPr sz="1500" dirty="0"/>
                    </a:p>
                  </a:txBody>
                  <a:tcPr marL="77180" marR="77180" marT="38591" marB="38591"/>
                </a:tc>
                <a:tc>
                  <a:txBody>
                    <a:bodyPr/>
                    <a:lstStyle/>
                    <a:p>
                      <a:r>
                        <a:rPr lang="en-US" sz="1500" dirty="0" smtClean="0"/>
                        <a:t>L: (</a:t>
                      </a:r>
                      <a:r>
                        <a:rPr lang="en-US" sz="1500" dirty="0" err="1" smtClean="0"/>
                        <a:t>w</a:t>
                      </a:r>
                      <a:r>
                        <a:rPr lang="en-US" sz="1500" baseline="-25000" dirty="0" err="1" smtClean="0"/>
                        <a:t>v</a:t>
                      </a:r>
                      <a:r>
                        <a:rPr lang="en-US" sz="1500" dirty="0" err="1" smtClean="0"/>
                        <a:t>+s</a:t>
                      </a:r>
                      <a:r>
                        <a:rPr lang="en-US" sz="1500" baseline="-25000" dirty="0" err="1" smtClean="0"/>
                        <a:t>v</a:t>
                      </a:r>
                      <a:r>
                        <a:rPr lang="en-US" sz="1500" dirty="0" smtClean="0"/>
                        <a:t>)</a:t>
                      </a:r>
                      <a:endParaRPr sz="1500" dirty="0"/>
                    </a:p>
                  </a:txBody>
                  <a:tcPr marL="77180" marR="77180" marT="38591" marB="3859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500" dirty="0" smtClean="0"/>
                        <a:t>(</a:t>
                      </a:r>
                      <a:r>
                        <a:rPr lang="mr-IN" sz="1500" dirty="0" err="1" smtClean="0"/>
                        <a:t>w</a:t>
                      </a:r>
                      <a:r>
                        <a:rPr lang="mr-IN" sz="1500" baseline="-25000" dirty="0" err="1" smtClean="0"/>
                        <a:t>t</a:t>
                      </a:r>
                      <a:r>
                        <a:rPr lang="mr-IN" sz="1500" dirty="0" err="1" smtClean="0"/>
                        <a:t>+s</a:t>
                      </a:r>
                      <a:r>
                        <a:rPr lang="mr-IN" sz="1500" baseline="-25000" dirty="0" err="1" smtClean="0"/>
                        <a:t>t</a:t>
                      </a:r>
                      <a:r>
                        <a:rPr lang="mr-IN" sz="1500" dirty="0" smtClean="0"/>
                        <a:t>)</a:t>
                      </a:r>
                      <a:r>
                        <a:rPr lang="en-US" sz="1500" baseline="0" dirty="0" smtClean="0"/>
                        <a:t> </a:t>
                      </a:r>
                      <a:r>
                        <a:rPr lang="mr-IN" sz="1500" baseline="0" dirty="0" err="1" smtClean="0"/>
                        <a:t>x</a:t>
                      </a:r>
                      <a:r>
                        <a:rPr lang="mr-IN" sz="1500" baseline="0" dirty="0" smtClean="0"/>
                        <a:t> </a:t>
                      </a:r>
                      <a:r>
                        <a:rPr lang="mr-IN" sz="1500" dirty="0" err="1" smtClean="0"/>
                        <a:t>W</a:t>
                      </a:r>
                      <a:r>
                        <a:rPr lang="en-US" sz="1500" dirty="0" smtClean="0"/>
                        <a:t> / 2</a:t>
                      </a:r>
                      <a:endParaRPr lang="mr-IN" sz="1500" dirty="0" smtClean="0"/>
                    </a:p>
                  </a:txBody>
                  <a:tcPr marL="77180" marR="77180" marT="38591" marB="38591"/>
                </a:tc>
              </a:tr>
              <a:tr h="335432">
                <a:tc>
                  <a:txBody>
                    <a:bodyPr/>
                    <a:lstStyle/>
                    <a:p>
                      <a:r>
                        <a:rPr lang="en-US" sz="1500" dirty="0" smtClean="0"/>
                        <a:t>5</a:t>
                      </a:r>
                      <a:endParaRPr sz="1500" dirty="0"/>
                    </a:p>
                  </a:txBody>
                  <a:tcPr marL="77180" marR="77180" marT="38591" marB="38591"/>
                </a:tc>
                <a:tc>
                  <a:txBody>
                    <a:bodyPr/>
                    <a:lstStyle/>
                    <a:p>
                      <a:r>
                        <a:rPr lang="en-US" sz="1500" dirty="0" smtClean="0"/>
                        <a:t>L&amp;R: (</a:t>
                      </a:r>
                      <a:r>
                        <a:rPr lang="en-US" sz="1500" dirty="0" err="1" smtClean="0"/>
                        <a:t>w</a:t>
                      </a:r>
                      <a:r>
                        <a:rPr lang="en-US" sz="1500" baseline="-25000" dirty="0" err="1" smtClean="0"/>
                        <a:t>v</a:t>
                      </a:r>
                      <a:r>
                        <a:rPr lang="en-US" sz="1500" dirty="0" err="1" smtClean="0"/>
                        <a:t>+s</a:t>
                      </a:r>
                      <a:r>
                        <a:rPr lang="en-US" sz="1500" baseline="-25000" dirty="0" err="1" smtClean="0"/>
                        <a:t>v</a:t>
                      </a:r>
                      <a:r>
                        <a:rPr lang="en-US" sz="1500" dirty="0" smtClean="0"/>
                        <a:t>)</a:t>
                      </a:r>
                      <a:endParaRPr sz="1500" dirty="0"/>
                    </a:p>
                  </a:txBody>
                  <a:tcPr marL="77180" marR="77180" marT="38591" marB="3859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a:t>
                      </a:r>
                      <a:r>
                        <a:rPr lang="en-US" sz="1500" dirty="0" err="1" smtClean="0"/>
                        <a:t>w</a:t>
                      </a:r>
                      <a:r>
                        <a:rPr lang="en-US" sz="1500" baseline="-25000" dirty="0" err="1" smtClean="0"/>
                        <a:t>v</a:t>
                      </a:r>
                      <a:r>
                        <a:rPr lang="en-US" sz="1500" dirty="0" err="1" smtClean="0"/>
                        <a:t>+s</a:t>
                      </a:r>
                      <a:r>
                        <a:rPr lang="en-US" sz="1500" baseline="-25000" dirty="0" err="1" smtClean="0"/>
                        <a:t>v</a:t>
                      </a:r>
                      <a:r>
                        <a:rPr lang="en-US" sz="1500" dirty="0" smtClean="0"/>
                        <a:t>)</a:t>
                      </a:r>
                      <a:r>
                        <a:rPr lang="mr-IN" sz="1500" baseline="0" dirty="0" err="1" smtClean="0"/>
                        <a:t>x</a:t>
                      </a:r>
                      <a:r>
                        <a:rPr lang="mr-IN" sz="1500" baseline="0" dirty="0" smtClean="0"/>
                        <a:t> </a:t>
                      </a:r>
                      <a:r>
                        <a:rPr lang="mr-IN" sz="1500" dirty="0" err="1" smtClean="0"/>
                        <a:t>W</a:t>
                      </a:r>
                      <a:endParaRPr lang="mr-IN" sz="1500" dirty="0" smtClean="0"/>
                    </a:p>
                  </a:txBody>
                  <a:tcPr marL="77180" marR="77180" marT="38591" marB="38591"/>
                </a:tc>
              </a:tr>
              <a:tr h="335432">
                <a:tc>
                  <a:txBody>
                    <a:bodyPr/>
                    <a:lstStyle/>
                    <a:p>
                      <a:r>
                        <a:rPr lang="en-US" sz="1500" dirty="0" smtClean="0"/>
                        <a:t>6</a:t>
                      </a:r>
                      <a:endParaRPr sz="1500" dirty="0"/>
                    </a:p>
                  </a:txBody>
                  <a:tcPr marL="77180" marR="77180" marT="38591" marB="38591"/>
                </a:tc>
                <a:tc>
                  <a:txBody>
                    <a:bodyPr/>
                    <a:lstStyle/>
                    <a:p>
                      <a:r>
                        <a:rPr lang="en-US" sz="1500" dirty="0" smtClean="0"/>
                        <a:t>-</a:t>
                      </a:r>
                      <a:endParaRPr sz="1500" dirty="0"/>
                    </a:p>
                  </a:txBody>
                  <a:tcPr marL="77180" marR="77180" marT="38591" marB="38591"/>
                </a:tc>
                <a:tc>
                  <a:txBody>
                    <a:bodyPr/>
                    <a:lstStyle/>
                    <a:p>
                      <a:r>
                        <a:rPr lang="en-US" sz="1500" dirty="0" smtClean="0"/>
                        <a:t>(</a:t>
                      </a:r>
                      <a:r>
                        <a:rPr lang="en-US" sz="1500" dirty="0" err="1" smtClean="0"/>
                        <a:t>w</a:t>
                      </a:r>
                      <a:r>
                        <a:rPr lang="en-US" sz="1500" baseline="-25000" dirty="0" err="1" smtClean="0"/>
                        <a:t>v</a:t>
                      </a:r>
                      <a:r>
                        <a:rPr lang="en-US" sz="1500" dirty="0" err="1" smtClean="0"/>
                        <a:t>+s</a:t>
                      </a:r>
                      <a:r>
                        <a:rPr lang="en-US" sz="1500" baseline="-25000" dirty="0" err="1" smtClean="0"/>
                        <a:t>v</a:t>
                      </a:r>
                      <a:r>
                        <a:rPr lang="en-US" sz="1500" dirty="0" smtClean="0"/>
                        <a:t>)</a:t>
                      </a:r>
                      <a:r>
                        <a:rPr lang="en-US" sz="1500" baseline="30000" dirty="0" smtClean="0"/>
                        <a:t>2</a:t>
                      </a:r>
                      <a:endParaRPr sz="1500" baseline="30000" dirty="0"/>
                    </a:p>
                  </a:txBody>
                  <a:tcPr marL="77180" marR="77180" marT="38591" marB="38591"/>
                </a:tc>
              </a:tr>
            </a:tbl>
          </a:graphicData>
        </a:graphic>
      </p:graphicFrame>
    </p:spTree>
    <p:extLst>
      <p:ext uri="{BB962C8B-B14F-4D97-AF65-F5344CB8AC3E}">
        <p14:creationId xmlns:p14="http://schemas.microsoft.com/office/powerpoint/2010/main" val="1998167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Track planning of local </a:t>
            </a:r>
            <a:r>
              <a:rPr lang="en-US" dirty="0" smtClean="0"/>
              <a:t>congestion</a:t>
            </a:r>
            <a:endParaRPr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3344886" cy="284671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343" y="3966221"/>
            <a:ext cx="3307422" cy="284117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966221"/>
            <a:ext cx="3344886" cy="287827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2343" y="1066801"/>
            <a:ext cx="3307422" cy="2846711"/>
          </a:xfrm>
          <a:prstGeom prst="rect">
            <a:avLst/>
          </a:prstGeom>
        </p:spPr>
      </p:pic>
      <p:sp>
        <p:nvSpPr>
          <p:cNvPr id="13" name="TextBox 12"/>
          <p:cNvSpPr txBox="1"/>
          <p:nvPr/>
        </p:nvSpPr>
        <p:spPr>
          <a:xfrm>
            <a:off x="2586843" y="3352800"/>
            <a:ext cx="1426994" cy="338554"/>
          </a:xfrm>
          <a:prstGeom prst="rect">
            <a:avLst/>
          </a:prstGeom>
          <a:noFill/>
        </p:spPr>
        <p:txBody>
          <a:bodyPr wrap="none" rtlCol="0">
            <a:spAutoFit/>
          </a:bodyPr>
          <a:lstStyle/>
          <a:p>
            <a:r>
              <a:rPr lang="en-US" b="1" dirty="0" smtClean="0">
                <a:solidFill>
                  <a:schemeClr val="bg1"/>
                </a:solidFill>
              </a:rPr>
              <a:t>Olympus-DR</a:t>
            </a:r>
            <a:endParaRPr b="1" dirty="0">
              <a:solidFill>
                <a:schemeClr val="bg1"/>
              </a:solidFill>
            </a:endParaRPr>
          </a:p>
        </p:txBody>
      </p:sp>
      <p:sp>
        <p:nvSpPr>
          <p:cNvPr id="14" name="TextBox 13"/>
          <p:cNvSpPr txBox="1"/>
          <p:nvPr/>
        </p:nvSpPr>
        <p:spPr>
          <a:xfrm>
            <a:off x="6394961" y="3369677"/>
            <a:ext cx="1439818" cy="338554"/>
          </a:xfrm>
          <a:prstGeom prst="rect">
            <a:avLst/>
          </a:prstGeom>
          <a:noFill/>
        </p:spPr>
        <p:txBody>
          <a:bodyPr wrap="none" rtlCol="0">
            <a:spAutoFit/>
          </a:bodyPr>
          <a:lstStyle/>
          <a:p>
            <a:r>
              <a:rPr lang="en-US" b="1" smtClean="0">
                <a:solidFill>
                  <a:schemeClr val="bg1"/>
                </a:solidFill>
              </a:rPr>
              <a:t>Olympus-GR</a:t>
            </a:r>
            <a:endParaRPr b="1" dirty="0">
              <a:solidFill>
                <a:schemeClr val="bg1"/>
              </a:solidFill>
            </a:endParaRPr>
          </a:p>
        </p:txBody>
      </p:sp>
      <p:sp>
        <p:nvSpPr>
          <p:cNvPr id="15" name="TextBox 14"/>
          <p:cNvSpPr txBox="1"/>
          <p:nvPr/>
        </p:nvSpPr>
        <p:spPr>
          <a:xfrm>
            <a:off x="2285999" y="5784012"/>
            <a:ext cx="1973287" cy="830997"/>
          </a:xfrm>
          <a:prstGeom prst="rect">
            <a:avLst/>
          </a:prstGeom>
          <a:noFill/>
        </p:spPr>
        <p:txBody>
          <a:bodyPr wrap="square" rtlCol="0">
            <a:spAutoFit/>
          </a:bodyPr>
          <a:lstStyle/>
          <a:p>
            <a:r>
              <a:rPr lang="en-US" b="1" smtClean="0">
                <a:solidFill>
                  <a:schemeClr val="bg1"/>
                </a:solidFill>
              </a:rPr>
              <a:t>Track </a:t>
            </a:r>
            <a:r>
              <a:rPr lang="en-US" b="1" dirty="0" smtClean="0">
                <a:solidFill>
                  <a:schemeClr val="bg1"/>
                </a:solidFill>
              </a:rPr>
              <a:t>planning</a:t>
            </a:r>
          </a:p>
          <a:p>
            <a:r>
              <a:rPr lang="en-US" b="1" dirty="0" smtClean="0">
                <a:solidFill>
                  <a:schemeClr val="bg1"/>
                </a:solidFill>
              </a:rPr>
              <a:t>w\o consideration of via location</a:t>
            </a:r>
            <a:endParaRPr b="1" dirty="0">
              <a:solidFill>
                <a:schemeClr val="bg1"/>
              </a:solidFill>
            </a:endParaRPr>
          </a:p>
        </p:txBody>
      </p:sp>
      <p:sp>
        <p:nvSpPr>
          <p:cNvPr id="16" name="TextBox 15"/>
          <p:cNvSpPr txBox="1"/>
          <p:nvPr/>
        </p:nvSpPr>
        <p:spPr>
          <a:xfrm>
            <a:off x="6041878" y="5784011"/>
            <a:ext cx="1973287" cy="830997"/>
          </a:xfrm>
          <a:prstGeom prst="rect">
            <a:avLst/>
          </a:prstGeom>
          <a:noFill/>
        </p:spPr>
        <p:txBody>
          <a:bodyPr wrap="square" rtlCol="0">
            <a:spAutoFit/>
          </a:bodyPr>
          <a:lstStyle/>
          <a:p>
            <a:r>
              <a:rPr lang="en-US" b="1" dirty="0" smtClean="0">
                <a:solidFill>
                  <a:schemeClr val="bg1"/>
                </a:solidFill>
              </a:rPr>
              <a:t>Track planning</a:t>
            </a:r>
          </a:p>
          <a:p>
            <a:r>
              <a:rPr lang="en-US" b="1" dirty="0" smtClean="0">
                <a:solidFill>
                  <a:schemeClr val="bg1"/>
                </a:solidFill>
              </a:rPr>
              <a:t>w\ consideration of via location</a:t>
            </a:r>
            <a:endParaRPr b="1" dirty="0">
              <a:solidFill>
                <a:schemeClr val="bg1"/>
              </a:solidFill>
            </a:endParaRPr>
          </a:p>
        </p:txBody>
      </p:sp>
    </p:spTree>
    <p:extLst>
      <p:ext uri="{BB962C8B-B14F-4D97-AF65-F5344CB8AC3E}">
        <p14:creationId xmlns:p14="http://schemas.microsoft.com/office/powerpoint/2010/main" val="15458290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Via </a:t>
            </a:r>
            <a:r>
              <a:rPr lang="en-US" dirty="0" smtClean="0"/>
              <a:t>Analyzer: </a:t>
            </a:r>
            <a:r>
              <a:rPr lang="en-US" dirty="0"/>
              <a:t>S</a:t>
            </a:r>
            <a:r>
              <a:rPr lang="en-US" dirty="0" smtClean="0"/>
              <a:t>tacked </a:t>
            </a:r>
            <a:r>
              <a:rPr lang="en-US" dirty="0" err="1"/>
              <a:t>Vias</a:t>
            </a:r>
            <a:endParaRPr dirty="0"/>
          </a:p>
        </p:txBody>
      </p:sp>
      <p:sp>
        <p:nvSpPr>
          <p:cNvPr id="3" name="Content Placeholder 2"/>
          <p:cNvSpPr>
            <a:spLocks noGrp="1"/>
          </p:cNvSpPr>
          <p:nvPr>
            <p:ph idx="1"/>
          </p:nvPr>
        </p:nvSpPr>
        <p:spPr>
          <a:xfrm>
            <a:off x="533400" y="990600"/>
            <a:ext cx="8382000" cy="1341202"/>
          </a:xfrm>
        </p:spPr>
        <p:txBody>
          <a:bodyPr/>
          <a:lstStyle/>
          <a:p>
            <a:r>
              <a:rPr lang="en-US" dirty="0" smtClean="0"/>
              <a:t>Two assigned segments are apart by more than one layer</a:t>
            </a:r>
          </a:p>
          <a:p>
            <a:pPr lvl="1"/>
            <a:r>
              <a:rPr lang="en-US" dirty="0" smtClean="0"/>
              <a:t>Evaluate all track options in the g-cell(s) in between and select the one with minimum overlap with other assigned segments</a:t>
            </a:r>
          </a:p>
        </p:txBody>
      </p:sp>
      <p:grpSp>
        <p:nvGrpSpPr>
          <p:cNvPr id="28" name="Group 27"/>
          <p:cNvGrpSpPr/>
          <p:nvPr/>
        </p:nvGrpSpPr>
        <p:grpSpPr>
          <a:xfrm>
            <a:off x="1219200" y="4434214"/>
            <a:ext cx="3238803" cy="2438400"/>
            <a:chOff x="3956337" y="2362200"/>
            <a:chExt cx="3238803" cy="2438400"/>
          </a:xfrm>
          <a:scene3d>
            <a:camera prst="isometricOffAxis2Top"/>
            <a:lightRig rig="threePt" dir="t"/>
          </a:scene3d>
        </p:grpSpPr>
        <p:grpSp>
          <p:nvGrpSpPr>
            <p:cNvPr id="4" name="Group 3"/>
            <p:cNvGrpSpPr/>
            <p:nvPr/>
          </p:nvGrpSpPr>
          <p:grpSpPr>
            <a:xfrm>
              <a:off x="4756740" y="2362200"/>
              <a:ext cx="2438400" cy="2438400"/>
              <a:chOff x="3048000" y="2133600"/>
              <a:chExt cx="2438400" cy="2438400"/>
            </a:xfrm>
          </p:grpSpPr>
          <p:sp>
            <p:nvSpPr>
              <p:cNvPr id="5" name="Rectangle 4"/>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6" name="Straight Connector 5"/>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5400000">
                <a:off x="4538918" y="3532495"/>
                <a:ext cx="711448" cy="338554"/>
              </a:xfrm>
              <a:prstGeom prst="rect">
                <a:avLst/>
              </a:prstGeom>
              <a:noFill/>
            </p:spPr>
            <p:txBody>
              <a:bodyPr wrap="square" rtlCol="0">
                <a:spAutoFit/>
              </a:bodyPr>
              <a:lstStyle/>
              <a:p>
                <a:r>
                  <a:rPr lang="mr-IN" smtClean="0"/>
                  <a:t>…</a:t>
                </a:r>
                <a:endParaRPr dirty="0"/>
              </a:p>
            </p:txBody>
          </p:sp>
        </p:grpSp>
        <p:cxnSp>
          <p:nvCxnSpPr>
            <p:cNvPr id="12" name="Straight Connector 11"/>
            <p:cNvCxnSpPr/>
            <p:nvPr/>
          </p:nvCxnSpPr>
          <p:spPr>
            <a:xfrm>
              <a:off x="3956337" y="2947278"/>
              <a:ext cx="1625165" cy="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3086048" y="4544159"/>
            <a:ext cx="0" cy="955877"/>
          </a:xfrm>
          <a:prstGeom prst="line">
            <a:avLst/>
          </a:prstGeom>
          <a:ln w="635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942146" y="5500036"/>
            <a:ext cx="470000" cy="338554"/>
          </a:xfrm>
          <a:prstGeom prst="rect">
            <a:avLst/>
          </a:prstGeom>
          <a:solidFill>
            <a:schemeClr val="bg1">
              <a:lumMod val="85000"/>
            </a:schemeClr>
          </a:solidFill>
        </p:spPr>
        <p:txBody>
          <a:bodyPr wrap="none" rtlCol="0">
            <a:spAutoFit/>
          </a:bodyPr>
          <a:lstStyle/>
          <a:p>
            <a:r>
              <a:rPr lang="en-US" smtClean="0"/>
              <a:t>M3</a:t>
            </a:r>
            <a:endParaRPr dirty="0"/>
          </a:p>
        </p:txBody>
      </p:sp>
      <p:sp>
        <p:nvSpPr>
          <p:cNvPr id="53" name="TextBox 52"/>
          <p:cNvSpPr txBox="1"/>
          <p:nvPr/>
        </p:nvSpPr>
        <p:spPr>
          <a:xfrm>
            <a:off x="4960733" y="4507560"/>
            <a:ext cx="470000" cy="338554"/>
          </a:xfrm>
          <a:prstGeom prst="rect">
            <a:avLst/>
          </a:prstGeom>
          <a:solidFill>
            <a:schemeClr val="bg1">
              <a:lumMod val="85000"/>
            </a:schemeClr>
          </a:solidFill>
        </p:spPr>
        <p:txBody>
          <a:bodyPr wrap="none" rtlCol="0">
            <a:spAutoFit/>
          </a:bodyPr>
          <a:lstStyle/>
          <a:p>
            <a:r>
              <a:rPr lang="en-US" dirty="0"/>
              <a:t>M</a:t>
            </a:r>
            <a:r>
              <a:rPr lang="en-US" dirty="0" smtClean="0"/>
              <a:t>4</a:t>
            </a:r>
            <a:endParaRPr dirty="0"/>
          </a:p>
        </p:txBody>
      </p:sp>
      <p:sp>
        <p:nvSpPr>
          <p:cNvPr id="55" name="TextBox 54"/>
          <p:cNvSpPr txBox="1"/>
          <p:nvPr/>
        </p:nvSpPr>
        <p:spPr>
          <a:xfrm>
            <a:off x="5525178" y="4507560"/>
            <a:ext cx="2651688" cy="338554"/>
          </a:xfrm>
          <a:prstGeom prst="rect">
            <a:avLst/>
          </a:prstGeom>
          <a:noFill/>
        </p:spPr>
        <p:txBody>
          <a:bodyPr wrap="none" rtlCol="0">
            <a:spAutoFit/>
          </a:bodyPr>
          <a:lstStyle/>
          <a:p>
            <a:r>
              <a:rPr lang="en-US" dirty="0" err="1" smtClean="0">
                <a:latin typeface="Courier" charset="0"/>
                <a:ea typeface="Courier" charset="0"/>
                <a:cs typeface="Courier" charset="0"/>
              </a:rPr>
              <a:t>u</a:t>
            </a:r>
            <a:r>
              <a:rPr lang="en-US" baseline="-25000" dirty="0" err="1" smtClean="0">
                <a:latin typeface="Courier" charset="0"/>
                <a:ea typeface="Courier" charset="0"/>
                <a:cs typeface="Courier" charset="0"/>
              </a:rPr>
              <a:t>tg</a:t>
            </a:r>
            <a:r>
              <a:rPr lang="en-US" baseline="-25000" dirty="0" smtClean="0">
                <a:latin typeface="Courier" charset="0"/>
                <a:ea typeface="Courier" charset="0"/>
                <a:cs typeface="Courier" charset="0"/>
              </a:rPr>
              <a:t> </a:t>
            </a:r>
            <a:r>
              <a:rPr lang="en-US" dirty="0" smtClean="0">
                <a:latin typeface="Courier" charset="0"/>
                <a:ea typeface="Courier" charset="0"/>
                <a:cs typeface="Courier" charset="0"/>
              </a:rPr>
              <a:t>= 28 x </a:t>
            </a:r>
            <a:r>
              <a:rPr lang="en-US" dirty="0" err="1" smtClean="0">
                <a:latin typeface="Courier" charset="0"/>
                <a:ea typeface="Courier" charset="0"/>
                <a:cs typeface="Courier" charset="0"/>
              </a:rPr>
              <a:t>pitch_size</a:t>
            </a:r>
            <a:endParaRPr dirty="0">
              <a:latin typeface="Courier" charset="0"/>
              <a:ea typeface="Courier" charset="0"/>
              <a:cs typeface="Courier" charset="0"/>
            </a:endParaRPr>
          </a:p>
        </p:txBody>
      </p:sp>
      <p:sp>
        <p:nvSpPr>
          <p:cNvPr id="56" name="TextBox 55"/>
          <p:cNvSpPr txBox="1"/>
          <p:nvPr/>
        </p:nvSpPr>
        <p:spPr>
          <a:xfrm>
            <a:off x="5525178" y="5500036"/>
            <a:ext cx="2528256" cy="338554"/>
          </a:xfrm>
          <a:prstGeom prst="rect">
            <a:avLst/>
          </a:prstGeom>
          <a:noFill/>
        </p:spPr>
        <p:txBody>
          <a:bodyPr wrap="none" rtlCol="0">
            <a:spAutoFit/>
          </a:bodyPr>
          <a:lstStyle/>
          <a:p>
            <a:r>
              <a:rPr lang="en-US" dirty="0" err="1" smtClean="0">
                <a:latin typeface="Courier" charset="0"/>
                <a:ea typeface="Courier" charset="0"/>
                <a:cs typeface="Courier" charset="0"/>
              </a:rPr>
              <a:t>u</a:t>
            </a:r>
            <a:r>
              <a:rPr lang="en-US" baseline="-25000" dirty="0" err="1" smtClean="0">
                <a:latin typeface="Courier" charset="0"/>
                <a:ea typeface="Courier" charset="0"/>
                <a:cs typeface="Courier" charset="0"/>
              </a:rPr>
              <a:t>tg</a:t>
            </a:r>
            <a:r>
              <a:rPr lang="en-US" baseline="-25000" dirty="0" smtClean="0">
                <a:latin typeface="Courier" charset="0"/>
                <a:ea typeface="Courier" charset="0"/>
                <a:cs typeface="Courier" charset="0"/>
              </a:rPr>
              <a:t> </a:t>
            </a:r>
            <a:r>
              <a:rPr lang="en-US" dirty="0" smtClean="0">
                <a:latin typeface="Courier" charset="0"/>
                <a:ea typeface="Courier" charset="0"/>
                <a:cs typeface="Courier" charset="0"/>
              </a:rPr>
              <a:t>= 3 x </a:t>
            </a:r>
            <a:r>
              <a:rPr lang="en-US" dirty="0" err="1" smtClean="0">
                <a:latin typeface="Courier" charset="0"/>
                <a:ea typeface="Courier" charset="0"/>
                <a:cs typeface="Courier" charset="0"/>
              </a:rPr>
              <a:t>pitch_size</a:t>
            </a:r>
            <a:endParaRPr dirty="0">
              <a:latin typeface="Courier" charset="0"/>
              <a:ea typeface="Courier" charset="0"/>
              <a:cs typeface="Courier" charset="0"/>
            </a:endParaRPr>
          </a:p>
        </p:txBody>
      </p:sp>
      <p:grpSp>
        <p:nvGrpSpPr>
          <p:cNvPr id="25" name="Group 24"/>
          <p:cNvGrpSpPr/>
          <p:nvPr/>
        </p:nvGrpSpPr>
        <p:grpSpPr>
          <a:xfrm>
            <a:off x="1809626" y="3538710"/>
            <a:ext cx="2438400" cy="2438400"/>
            <a:chOff x="4756740" y="3505200"/>
            <a:chExt cx="2438400" cy="2438400"/>
          </a:xfrm>
          <a:effectLst/>
          <a:scene3d>
            <a:camera prst="isometricOffAxis2Top"/>
            <a:lightRig rig="threePt" dir="t"/>
          </a:scene3d>
        </p:grpSpPr>
        <p:grpSp>
          <p:nvGrpSpPr>
            <p:cNvPr id="17" name="Group 16"/>
            <p:cNvGrpSpPr/>
            <p:nvPr/>
          </p:nvGrpSpPr>
          <p:grpSpPr>
            <a:xfrm rot="16200000">
              <a:off x="4756740" y="3505200"/>
              <a:ext cx="2438400" cy="2438400"/>
              <a:chOff x="3048000" y="2133600"/>
              <a:chExt cx="2438400" cy="2438400"/>
            </a:xfrm>
          </p:grpSpPr>
          <p:sp>
            <p:nvSpPr>
              <p:cNvPr id="18" name="Rectangle 17"/>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5400000">
                <a:off x="4538918" y="3532495"/>
                <a:ext cx="711448" cy="338554"/>
              </a:xfrm>
              <a:prstGeom prst="rect">
                <a:avLst/>
              </a:prstGeom>
              <a:noFill/>
            </p:spPr>
            <p:txBody>
              <a:bodyPr wrap="square" rtlCol="0">
                <a:spAutoFit/>
              </a:bodyPr>
              <a:lstStyle/>
              <a:p>
                <a:r>
                  <a:rPr lang="mr-IN" smtClean="0"/>
                  <a:t>…</a:t>
                </a:r>
                <a:endParaRPr dirty="0"/>
              </a:p>
            </p:txBody>
          </p:sp>
        </p:grpSp>
        <p:cxnSp>
          <p:nvCxnSpPr>
            <p:cNvPr id="26" name="Straight Connector 25"/>
            <p:cNvCxnSpPr/>
            <p:nvPr/>
          </p:nvCxnSpPr>
          <p:spPr>
            <a:xfrm>
              <a:off x="5722104" y="4038600"/>
              <a:ext cx="0" cy="134557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a:xfrm>
            <a:off x="2552964" y="3900814"/>
            <a:ext cx="0" cy="955877"/>
          </a:xfrm>
          <a:prstGeom prst="line">
            <a:avLst/>
          </a:prstGeom>
          <a:ln w="635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1866848" y="2553266"/>
            <a:ext cx="2856956" cy="2438400"/>
            <a:chOff x="4756740" y="2362200"/>
            <a:chExt cx="2856956" cy="2438400"/>
          </a:xfrm>
          <a:scene3d>
            <a:camera prst="isometricOffAxis2Top"/>
            <a:lightRig rig="threePt" dir="t"/>
          </a:scene3d>
        </p:grpSpPr>
        <p:grpSp>
          <p:nvGrpSpPr>
            <p:cNvPr id="34" name="Group 33"/>
            <p:cNvGrpSpPr/>
            <p:nvPr/>
          </p:nvGrpSpPr>
          <p:grpSpPr>
            <a:xfrm>
              <a:off x="4756740" y="2362200"/>
              <a:ext cx="2438400" cy="2438400"/>
              <a:chOff x="3048000" y="2133600"/>
              <a:chExt cx="2438400" cy="2438400"/>
            </a:xfrm>
          </p:grpSpPr>
          <p:sp>
            <p:nvSpPr>
              <p:cNvPr id="36" name="Rectangle 35"/>
              <p:cNvSpPr/>
              <p:nvPr/>
            </p:nvSpPr>
            <p:spPr>
              <a:xfrm>
                <a:off x="3048000" y="2133600"/>
                <a:ext cx="2438400" cy="2438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9" name="Straight Connector 38"/>
              <p:cNvCxnSpPr/>
              <p:nvPr/>
            </p:nvCxnSpPr>
            <p:spPr>
              <a:xfrm>
                <a:off x="3048000" y="2514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000" y="2895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48000" y="32766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048000" y="4191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048000" y="3810000"/>
                <a:ext cx="2438400" cy="0"/>
              </a:xfrm>
              <a:prstGeom prst="line">
                <a:avLst/>
              </a:prstGeom>
              <a:ln w="285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4538918" y="3532495"/>
                <a:ext cx="711448" cy="338554"/>
              </a:xfrm>
              <a:prstGeom prst="rect">
                <a:avLst/>
              </a:prstGeom>
              <a:noFill/>
            </p:spPr>
            <p:txBody>
              <a:bodyPr wrap="square" rtlCol="0">
                <a:spAutoFit/>
              </a:bodyPr>
              <a:lstStyle/>
              <a:p>
                <a:r>
                  <a:rPr lang="mr-IN" smtClean="0"/>
                  <a:t>…</a:t>
                </a:r>
                <a:endParaRPr dirty="0"/>
              </a:p>
            </p:txBody>
          </p:sp>
        </p:grpSp>
        <p:cxnSp>
          <p:nvCxnSpPr>
            <p:cNvPr id="35" name="Straight Connector 34"/>
            <p:cNvCxnSpPr/>
            <p:nvPr/>
          </p:nvCxnSpPr>
          <p:spPr>
            <a:xfrm>
              <a:off x="5645904" y="4247922"/>
              <a:ext cx="1967792" cy="0"/>
            </a:xfrm>
            <a:prstGeom prst="line">
              <a:avLst/>
            </a:prstGeom>
            <a:ln w="1270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4960733" y="3432096"/>
            <a:ext cx="470000" cy="338554"/>
          </a:xfrm>
          <a:prstGeom prst="rect">
            <a:avLst/>
          </a:prstGeom>
          <a:solidFill>
            <a:schemeClr val="bg1">
              <a:lumMod val="85000"/>
            </a:schemeClr>
          </a:solidFill>
        </p:spPr>
        <p:txBody>
          <a:bodyPr wrap="none" rtlCol="0">
            <a:spAutoFit/>
          </a:bodyPr>
          <a:lstStyle/>
          <a:p>
            <a:r>
              <a:rPr lang="en-US" dirty="0" smtClean="0"/>
              <a:t>M</a:t>
            </a:r>
            <a:r>
              <a:rPr lang="en-US" dirty="0"/>
              <a:t>5</a:t>
            </a:r>
            <a:endParaRPr dirty="0"/>
          </a:p>
        </p:txBody>
      </p:sp>
      <p:sp>
        <p:nvSpPr>
          <p:cNvPr id="49" name="TextBox 48"/>
          <p:cNvSpPr txBox="1"/>
          <p:nvPr/>
        </p:nvSpPr>
        <p:spPr>
          <a:xfrm>
            <a:off x="5525178" y="3432096"/>
            <a:ext cx="2651688" cy="338554"/>
          </a:xfrm>
          <a:prstGeom prst="rect">
            <a:avLst/>
          </a:prstGeom>
          <a:noFill/>
        </p:spPr>
        <p:txBody>
          <a:bodyPr wrap="none" rtlCol="0">
            <a:spAutoFit/>
          </a:bodyPr>
          <a:lstStyle/>
          <a:p>
            <a:r>
              <a:rPr lang="en-US" dirty="0" err="1" smtClean="0">
                <a:latin typeface="Courier" charset="0"/>
                <a:ea typeface="Courier" charset="0"/>
                <a:cs typeface="Courier" charset="0"/>
              </a:rPr>
              <a:t>u</a:t>
            </a:r>
            <a:r>
              <a:rPr lang="en-US" baseline="-25000" dirty="0" err="1" smtClean="0">
                <a:latin typeface="Courier" charset="0"/>
                <a:ea typeface="Courier" charset="0"/>
                <a:cs typeface="Courier" charset="0"/>
              </a:rPr>
              <a:t>tg</a:t>
            </a:r>
            <a:r>
              <a:rPr lang="en-US" baseline="-25000" dirty="0" smtClean="0">
                <a:latin typeface="Courier" charset="0"/>
                <a:ea typeface="Courier" charset="0"/>
                <a:cs typeface="Courier" charset="0"/>
              </a:rPr>
              <a:t> </a:t>
            </a:r>
            <a:r>
              <a:rPr lang="en-US" dirty="0" smtClean="0">
                <a:latin typeface="Courier" charset="0"/>
                <a:ea typeface="Courier" charset="0"/>
                <a:cs typeface="Courier" charset="0"/>
              </a:rPr>
              <a:t>= 28 x </a:t>
            </a:r>
            <a:r>
              <a:rPr lang="en-US" dirty="0" err="1" smtClean="0">
                <a:latin typeface="Courier" charset="0"/>
                <a:ea typeface="Courier" charset="0"/>
                <a:cs typeface="Courier" charset="0"/>
              </a:rPr>
              <a:t>pitch_size</a:t>
            </a:r>
            <a:endParaRPr dirty="0">
              <a:latin typeface="Courier" charset="0"/>
              <a:ea typeface="Courier" charset="0"/>
              <a:cs typeface="Courier" charset="0"/>
            </a:endParaRPr>
          </a:p>
        </p:txBody>
      </p:sp>
      <p:sp>
        <p:nvSpPr>
          <p:cNvPr id="50" name="TextBox 49"/>
          <p:cNvSpPr txBox="1"/>
          <p:nvPr/>
        </p:nvSpPr>
        <p:spPr>
          <a:xfrm>
            <a:off x="1599648" y="5438902"/>
            <a:ext cx="356188" cy="338554"/>
          </a:xfrm>
          <a:prstGeom prst="rect">
            <a:avLst/>
          </a:prstGeom>
          <a:solidFill>
            <a:schemeClr val="bg1">
              <a:lumMod val="85000"/>
            </a:schemeClr>
          </a:solidFill>
        </p:spPr>
        <p:txBody>
          <a:bodyPr wrap="square" rtlCol="0">
            <a:spAutoFit/>
          </a:bodyPr>
          <a:lstStyle/>
          <a:p>
            <a:r>
              <a:rPr lang="en-US" dirty="0" smtClean="0"/>
              <a:t>t1</a:t>
            </a:r>
            <a:endParaRPr dirty="0"/>
          </a:p>
        </p:txBody>
      </p:sp>
      <p:cxnSp>
        <p:nvCxnSpPr>
          <p:cNvPr id="51" name="Straight Arrow Connector 50"/>
          <p:cNvCxnSpPr/>
          <p:nvPr/>
        </p:nvCxnSpPr>
        <p:spPr>
          <a:xfrm flipV="1">
            <a:off x="1955836" y="5454507"/>
            <a:ext cx="996789" cy="153672"/>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94309" y="4306611"/>
            <a:ext cx="356188" cy="338554"/>
          </a:xfrm>
          <a:prstGeom prst="rect">
            <a:avLst/>
          </a:prstGeom>
          <a:solidFill>
            <a:schemeClr val="bg1">
              <a:lumMod val="85000"/>
            </a:schemeClr>
          </a:solidFill>
        </p:spPr>
        <p:txBody>
          <a:bodyPr wrap="square" rtlCol="0">
            <a:spAutoFit/>
          </a:bodyPr>
          <a:lstStyle/>
          <a:p>
            <a:r>
              <a:rPr lang="en-US" smtClean="0"/>
              <a:t>t2</a:t>
            </a:r>
            <a:endParaRPr dirty="0"/>
          </a:p>
        </p:txBody>
      </p:sp>
      <p:cxnSp>
        <p:nvCxnSpPr>
          <p:cNvPr id="57" name="Straight Arrow Connector 56"/>
          <p:cNvCxnSpPr>
            <a:stCxn id="54" idx="3"/>
          </p:cNvCxnSpPr>
          <p:nvPr/>
        </p:nvCxnSpPr>
        <p:spPr>
          <a:xfrm>
            <a:off x="1950497" y="4475888"/>
            <a:ext cx="986388" cy="139672"/>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594309" y="3162866"/>
            <a:ext cx="501139" cy="338554"/>
          </a:xfrm>
          <a:prstGeom prst="rect">
            <a:avLst/>
          </a:prstGeom>
          <a:solidFill>
            <a:schemeClr val="bg1">
              <a:lumMod val="85000"/>
            </a:schemeClr>
          </a:solidFill>
        </p:spPr>
        <p:txBody>
          <a:bodyPr wrap="square" rtlCol="0">
            <a:spAutoFit/>
          </a:bodyPr>
          <a:lstStyle/>
          <a:p>
            <a:r>
              <a:rPr lang="en-US" dirty="0" smtClean="0"/>
              <a:t>t28</a:t>
            </a:r>
            <a:endParaRPr dirty="0"/>
          </a:p>
        </p:txBody>
      </p:sp>
      <p:cxnSp>
        <p:nvCxnSpPr>
          <p:cNvPr id="59" name="Straight Arrow Connector 58"/>
          <p:cNvCxnSpPr>
            <a:stCxn id="58" idx="3"/>
          </p:cNvCxnSpPr>
          <p:nvPr/>
        </p:nvCxnSpPr>
        <p:spPr>
          <a:xfrm>
            <a:off x="2095448" y="3332143"/>
            <a:ext cx="660564" cy="615501"/>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1" name="Left Brace 60"/>
          <p:cNvSpPr/>
          <p:nvPr/>
        </p:nvSpPr>
        <p:spPr>
          <a:xfrm rot="14255955">
            <a:off x="4167932" y="3368813"/>
            <a:ext cx="226080" cy="1298451"/>
          </a:xfrm>
          <a:prstGeom prst="leftBrace">
            <a:avLst>
              <a:gd name="adj1" fmla="val 26459"/>
              <a:gd name="adj2" fmla="val 50000"/>
            </a:avLst>
          </a:prstGeom>
          <a:ln w="127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62" name="TextBox 61"/>
          <p:cNvSpPr txBox="1"/>
          <p:nvPr/>
        </p:nvSpPr>
        <p:spPr>
          <a:xfrm>
            <a:off x="4179662" y="4030052"/>
            <a:ext cx="1125267" cy="338554"/>
          </a:xfrm>
          <a:prstGeom prst="rect">
            <a:avLst/>
          </a:prstGeom>
          <a:noFill/>
        </p:spPr>
        <p:txBody>
          <a:bodyPr wrap="square" rtlCol="0">
            <a:spAutoFit/>
          </a:bodyPr>
          <a:lstStyle/>
          <a:p>
            <a:r>
              <a:rPr lang="en-US" smtClean="0"/>
              <a:t>30 tracks</a:t>
            </a:r>
            <a:endParaRPr dirty="0"/>
          </a:p>
        </p:txBody>
      </p:sp>
    </p:spTree>
    <p:extLst>
      <p:ext uri="{BB962C8B-B14F-4D97-AF65-F5344CB8AC3E}">
        <p14:creationId xmlns:p14="http://schemas.microsoft.com/office/powerpoint/2010/main" val="1063518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 assignment for one panel</a:t>
            </a:r>
            <a:endParaRPr dirty="0"/>
          </a:p>
        </p:txBody>
      </p:sp>
      <p:sp>
        <p:nvSpPr>
          <p:cNvPr id="5" name="Rounded Rectangle 4"/>
          <p:cNvSpPr/>
          <p:nvPr/>
        </p:nvSpPr>
        <p:spPr>
          <a:xfrm>
            <a:off x="457200" y="1447800"/>
            <a:ext cx="8458200" cy="5211913"/>
          </a:xfrm>
          <a:prstGeom prst="roundRect">
            <a:avLst>
              <a:gd name="adj" fmla="val 0"/>
            </a:avLst>
          </a:prstGeom>
          <a:solidFill>
            <a:srgbClr val="A4E2FF"/>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000" dirty="0"/>
          </a:p>
        </p:txBody>
      </p:sp>
      <p:sp>
        <p:nvSpPr>
          <p:cNvPr id="7" name="Rounded Rectangle 6"/>
          <p:cNvSpPr/>
          <p:nvPr/>
        </p:nvSpPr>
        <p:spPr>
          <a:xfrm>
            <a:off x="597953" y="1689653"/>
            <a:ext cx="2127060" cy="1004032"/>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Sort all the global segments on </a:t>
            </a:r>
            <a:r>
              <a:rPr lang="en-US" sz="2000" i="1" dirty="0" smtClean="0">
                <a:solidFill>
                  <a:schemeClr val="tx1"/>
                </a:solidFill>
                <a:latin typeface="Helvetica"/>
                <a:cs typeface="Helvetica"/>
              </a:rPr>
              <a:t>p</a:t>
            </a:r>
            <a:r>
              <a:rPr lang="en-US" sz="2000" dirty="0" smtClean="0">
                <a:solidFill>
                  <a:schemeClr val="tx1"/>
                </a:solidFill>
                <a:latin typeface="Helvetica"/>
                <a:cs typeface="Helvetica"/>
              </a:rPr>
              <a:t> by length</a:t>
            </a:r>
            <a:endParaRPr lang="en-US" sz="2000" dirty="0">
              <a:solidFill>
                <a:schemeClr val="tx1"/>
              </a:solidFill>
              <a:latin typeface="Helvetica"/>
              <a:cs typeface="Helvetica"/>
            </a:endParaRPr>
          </a:p>
        </p:txBody>
      </p:sp>
      <p:sp>
        <p:nvSpPr>
          <p:cNvPr id="11" name="Rounded Rectangle 10"/>
          <p:cNvSpPr/>
          <p:nvPr/>
        </p:nvSpPr>
        <p:spPr>
          <a:xfrm>
            <a:off x="3881371" y="5803996"/>
            <a:ext cx="1553630" cy="388795"/>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smtClean="0">
                <a:solidFill>
                  <a:schemeClr val="tx1"/>
                </a:solidFill>
                <a:latin typeface="Helvetica"/>
                <a:cs typeface="Helvetica"/>
              </a:rPr>
              <a:t>END</a:t>
            </a:r>
            <a:endParaRPr lang="en-US" sz="2000" dirty="0">
              <a:solidFill>
                <a:schemeClr val="tx1"/>
              </a:solidFill>
              <a:latin typeface="Helvetica"/>
              <a:cs typeface="Helvetica"/>
            </a:endParaRPr>
          </a:p>
        </p:txBody>
      </p:sp>
      <p:sp>
        <p:nvSpPr>
          <p:cNvPr id="12" name="Diamond 11"/>
          <p:cNvSpPr/>
          <p:nvPr/>
        </p:nvSpPr>
        <p:spPr>
          <a:xfrm>
            <a:off x="992536" y="4075635"/>
            <a:ext cx="3276599" cy="1020421"/>
          </a:xfrm>
          <a:prstGeom prst="diamond">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Helvetica"/>
                <a:cs typeface="Helvetica"/>
              </a:rPr>
              <a:t>Finish all segments?</a:t>
            </a:r>
            <a:endParaRPr lang="en-US" sz="2000" dirty="0">
              <a:solidFill>
                <a:srgbClr val="000000"/>
              </a:solidFill>
              <a:latin typeface="Helvetica"/>
              <a:cs typeface="Helvetica"/>
            </a:endParaRPr>
          </a:p>
        </p:txBody>
      </p:sp>
      <p:sp>
        <p:nvSpPr>
          <p:cNvPr id="13" name="Rectangle 12"/>
          <p:cNvSpPr/>
          <p:nvPr/>
        </p:nvSpPr>
        <p:spPr>
          <a:xfrm>
            <a:off x="1829507" y="5049352"/>
            <a:ext cx="1040866" cy="400110"/>
          </a:xfrm>
          <a:prstGeom prst="rect">
            <a:avLst/>
          </a:prstGeom>
        </p:spPr>
        <p:txBody>
          <a:bodyPr wrap="square">
            <a:spAutoFit/>
          </a:bodyPr>
          <a:lstStyle/>
          <a:p>
            <a:pPr algn="ctr"/>
            <a:r>
              <a:rPr lang="en-US" sz="2000" dirty="0" smtClean="0">
                <a:latin typeface="Helvetica"/>
                <a:cs typeface="Helvetica"/>
              </a:rPr>
              <a:t>Yes</a:t>
            </a:r>
            <a:endParaRPr lang="en-US" sz="2000" dirty="0">
              <a:latin typeface="Helvetica"/>
              <a:cs typeface="Helvetica"/>
            </a:endParaRPr>
          </a:p>
        </p:txBody>
      </p:sp>
      <p:sp>
        <p:nvSpPr>
          <p:cNvPr id="14" name="Rectangle 13"/>
          <p:cNvSpPr/>
          <p:nvPr/>
        </p:nvSpPr>
        <p:spPr>
          <a:xfrm>
            <a:off x="2030256" y="3747080"/>
            <a:ext cx="694757" cy="400110"/>
          </a:xfrm>
          <a:prstGeom prst="rect">
            <a:avLst/>
          </a:prstGeom>
        </p:spPr>
        <p:txBody>
          <a:bodyPr wrap="square">
            <a:spAutoFit/>
          </a:bodyPr>
          <a:lstStyle/>
          <a:p>
            <a:pPr algn="ctr"/>
            <a:r>
              <a:rPr lang="en-US" sz="2000" dirty="0" smtClean="0">
                <a:latin typeface="Helvetica"/>
                <a:cs typeface="Helvetica"/>
              </a:rPr>
              <a:t>No</a:t>
            </a:r>
            <a:endParaRPr lang="en-US" sz="2000" dirty="0">
              <a:latin typeface="Helvetica"/>
              <a:cs typeface="Helvetica"/>
            </a:endParaRPr>
          </a:p>
        </p:txBody>
      </p:sp>
      <p:cxnSp>
        <p:nvCxnSpPr>
          <p:cNvPr id="16" name="Straight Arrow Connector 15"/>
          <p:cNvCxnSpPr>
            <a:stCxn id="392" idx="2"/>
            <a:endCxn id="398" idx="0"/>
          </p:cNvCxnSpPr>
          <p:nvPr/>
        </p:nvCxnSpPr>
        <p:spPr>
          <a:xfrm>
            <a:off x="7392376" y="2611675"/>
            <a:ext cx="1" cy="343483"/>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181600" y="4665785"/>
            <a:ext cx="3733800" cy="1077218"/>
          </a:xfrm>
          <a:prstGeom prst="rect">
            <a:avLst/>
          </a:prstGeom>
          <a:noFill/>
        </p:spPr>
        <p:txBody>
          <a:bodyPr wrap="square" rtlCol="0">
            <a:spAutoFit/>
          </a:bodyPr>
          <a:lstStyle/>
          <a:p>
            <a:r>
              <a:rPr lang="en-US" sz="3200" b="1" dirty="0" smtClean="0"/>
              <a:t>Track assignment for panel </a:t>
            </a:r>
            <a:r>
              <a:rPr lang="en-US" sz="3200" b="1" i="1" dirty="0" smtClean="0">
                <a:latin typeface="Courier" charset="0"/>
                <a:ea typeface="Courier" charset="0"/>
                <a:cs typeface="Courier" charset="0"/>
              </a:rPr>
              <a:t>p</a:t>
            </a:r>
            <a:endParaRPr sz="3200" b="1" i="1" dirty="0">
              <a:latin typeface="Courier" charset="0"/>
              <a:ea typeface="Courier" charset="0"/>
              <a:cs typeface="Courier" charset="0"/>
            </a:endParaRPr>
          </a:p>
        </p:txBody>
      </p:sp>
      <p:cxnSp>
        <p:nvCxnSpPr>
          <p:cNvPr id="18" name="Elbow Connector 17"/>
          <p:cNvCxnSpPr>
            <a:stCxn id="7" idx="2"/>
            <a:endCxn id="12" idx="1"/>
          </p:cNvCxnSpPr>
          <p:nvPr/>
        </p:nvCxnSpPr>
        <p:spPr>
          <a:xfrm rot="5400000">
            <a:off x="380930" y="3305292"/>
            <a:ext cx="1892161" cy="668947"/>
          </a:xfrm>
          <a:prstGeom prst="bentConnector4">
            <a:avLst>
              <a:gd name="adj1" fmla="val 36518"/>
              <a:gd name="adj2" fmla="val 134173"/>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65" name="Rounded Rectangle 364"/>
          <p:cNvSpPr/>
          <p:nvPr/>
        </p:nvSpPr>
        <p:spPr>
          <a:xfrm>
            <a:off x="2877092" y="2647804"/>
            <a:ext cx="1733487" cy="952845"/>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let </a:t>
            </a:r>
            <a:r>
              <a:rPr lang="en-US" sz="2000" i="1" dirty="0" err="1" smtClean="0">
                <a:solidFill>
                  <a:schemeClr val="tx1"/>
                </a:solidFill>
                <a:latin typeface="Helvetica"/>
                <a:cs typeface="Helvetica"/>
              </a:rPr>
              <a:t>gnet</a:t>
            </a:r>
            <a:r>
              <a:rPr lang="en-US" sz="2000" i="1" dirty="0" smtClean="0">
                <a:solidFill>
                  <a:schemeClr val="tx1"/>
                </a:solidFill>
                <a:latin typeface="Helvetica"/>
                <a:cs typeface="Helvetica"/>
              </a:rPr>
              <a:t>(s)</a:t>
            </a:r>
            <a:r>
              <a:rPr lang="en-US" sz="2000" dirty="0" smtClean="0">
                <a:solidFill>
                  <a:schemeClr val="tx1"/>
                </a:solidFill>
                <a:latin typeface="Helvetica"/>
                <a:cs typeface="Helvetica"/>
              </a:rPr>
              <a:t> be the global net containing </a:t>
            </a:r>
            <a:r>
              <a:rPr lang="en-US" sz="2000" i="1" dirty="0" smtClean="0">
                <a:solidFill>
                  <a:schemeClr val="tx1"/>
                </a:solidFill>
                <a:latin typeface="Helvetica"/>
                <a:cs typeface="Helvetica"/>
              </a:rPr>
              <a:t>s</a:t>
            </a:r>
            <a:endParaRPr lang="en-US" sz="2000" i="1" dirty="0">
              <a:solidFill>
                <a:schemeClr val="tx1"/>
              </a:solidFill>
              <a:latin typeface="Helvetica"/>
              <a:cs typeface="Helvetica"/>
            </a:endParaRPr>
          </a:p>
        </p:txBody>
      </p:sp>
      <p:cxnSp>
        <p:nvCxnSpPr>
          <p:cNvPr id="371" name="Elbow Connector 370"/>
          <p:cNvCxnSpPr>
            <a:stCxn id="384" idx="0"/>
            <a:endCxn id="392" idx="1"/>
          </p:cNvCxnSpPr>
          <p:nvPr/>
        </p:nvCxnSpPr>
        <p:spPr>
          <a:xfrm rot="5400000" flipH="1" flipV="1">
            <a:off x="5288406" y="2519189"/>
            <a:ext cx="1213330" cy="480009"/>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84" name="Diamond 383"/>
          <p:cNvSpPr/>
          <p:nvPr/>
        </p:nvSpPr>
        <p:spPr>
          <a:xfrm>
            <a:off x="4137890" y="3365858"/>
            <a:ext cx="3034354" cy="1020421"/>
          </a:xfrm>
          <a:prstGeom prst="diamond">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err="1" smtClean="0">
                <a:solidFill>
                  <a:srgbClr val="000000"/>
                </a:solidFill>
                <a:latin typeface="Helvetica"/>
                <a:cs typeface="Helvetica"/>
              </a:rPr>
              <a:t>gnet</a:t>
            </a:r>
            <a:r>
              <a:rPr lang="en-US" sz="2000" i="1" dirty="0" smtClean="0">
                <a:solidFill>
                  <a:srgbClr val="000000"/>
                </a:solidFill>
                <a:latin typeface="Helvetica"/>
                <a:cs typeface="Helvetica"/>
              </a:rPr>
              <a:t>(s</a:t>
            </a:r>
            <a:r>
              <a:rPr lang="en-US" sz="2000" dirty="0" smtClean="0">
                <a:solidFill>
                  <a:srgbClr val="000000"/>
                </a:solidFill>
                <a:latin typeface="Helvetica"/>
                <a:cs typeface="Helvetica"/>
              </a:rPr>
              <a:t>) is processed?</a:t>
            </a:r>
            <a:endParaRPr lang="en-US" sz="2000" dirty="0">
              <a:solidFill>
                <a:srgbClr val="000000"/>
              </a:solidFill>
              <a:latin typeface="Helvetica"/>
              <a:cs typeface="Helvetica"/>
            </a:endParaRPr>
          </a:p>
        </p:txBody>
      </p:sp>
      <p:sp>
        <p:nvSpPr>
          <p:cNvPr id="392" name="Rounded Rectangle 391"/>
          <p:cNvSpPr/>
          <p:nvPr/>
        </p:nvSpPr>
        <p:spPr>
          <a:xfrm>
            <a:off x="6135076" y="1693380"/>
            <a:ext cx="2514600" cy="918295"/>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Call </a:t>
            </a:r>
            <a:r>
              <a:rPr lang="en-US" sz="2000" i="1" dirty="0" err="1" smtClean="0">
                <a:solidFill>
                  <a:schemeClr val="tx1"/>
                </a:solidFill>
                <a:latin typeface="Helvetica"/>
                <a:cs typeface="Helvetica"/>
              </a:rPr>
              <a:t>DRoute</a:t>
            </a:r>
            <a:r>
              <a:rPr lang="en-US" sz="2000" i="1" dirty="0" smtClean="0">
                <a:solidFill>
                  <a:schemeClr val="tx1"/>
                </a:solidFill>
                <a:latin typeface="Helvetica"/>
                <a:cs typeface="Helvetica"/>
              </a:rPr>
              <a:t>(</a:t>
            </a:r>
            <a:r>
              <a:rPr lang="en-US" sz="2000" i="1" dirty="0" err="1" smtClean="0">
                <a:solidFill>
                  <a:schemeClr val="tx1"/>
                </a:solidFill>
                <a:latin typeface="Helvetica"/>
                <a:cs typeface="Helvetica"/>
              </a:rPr>
              <a:t>gnet</a:t>
            </a:r>
            <a:r>
              <a:rPr lang="en-US" sz="2000" i="1" dirty="0" smtClean="0">
                <a:solidFill>
                  <a:schemeClr val="tx1"/>
                </a:solidFill>
                <a:latin typeface="Helvetica"/>
                <a:cs typeface="Helvetica"/>
              </a:rPr>
              <a:t>(s)) </a:t>
            </a:r>
            <a:r>
              <a:rPr lang="en-US" sz="2000" dirty="0" smtClean="0">
                <a:solidFill>
                  <a:schemeClr val="tx1"/>
                </a:solidFill>
                <a:latin typeface="Helvetica"/>
                <a:cs typeface="Helvetica"/>
              </a:rPr>
              <a:t>to perform track routing for </a:t>
            </a:r>
            <a:r>
              <a:rPr lang="en-US" sz="2000" i="1" dirty="0" err="1" smtClean="0">
                <a:solidFill>
                  <a:schemeClr val="tx1"/>
                </a:solidFill>
                <a:latin typeface="Helvetica"/>
                <a:cs typeface="Helvetica"/>
              </a:rPr>
              <a:t>gnet</a:t>
            </a:r>
            <a:r>
              <a:rPr lang="en-US" sz="2000" i="1" dirty="0" smtClean="0">
                <a:solidFill>
                  <a:schemeClr val="tx1"/>
                </a:solidFill>
                <a:latin typeface="Helvetica"/>
                <a:cs typeface="Helvetica"/>
              </a:rPr>
              <a:t>(s)</a:t>
            </a:r>
            <a:endParaRPr lang="en-US" sz="2000" i="1" dirty="0">
              <a:solidFill>
                <a:schemeClr val="tx1"/>
              </a:solidFill>
              <a:latin typeface="Helvetica"/>
              <a:cs typeface="Helvetica"/>
            </a:endParaRPr>
          </a:p>
        </p:txBody>
      </p:sp>
      <p:sp>
        <p:nvSpPr>
          <p:cNvPr id="398" name="Rounded Rectangle 397"/>
          <p:cNvSpPr/>
          <p:nvPr/>
        </p:nvSpPr>
        <p:spPr>
          <a:xfrm>
            <a:off x="6347889" y="2955158"/>
            <a:ext cx="2088975" cy="611115"/>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smtClean="0">
                <a:solidFill>
                  <a:schemeClr val="tx1"/>
                </a:solidFill>
                <a:latin typeface="Helvetica"/>
                <a:cs typeface="Helvetica"/>
              </a:rPr>
              <a:t>mark </a:t>
            </a:r>
            <a:r>
              <a:rPr lang="en-US" sz="2000" i="1" dirty="0" err="1" smtClean="0">
                <a:solidFill>
                  <a:schemeClr val="tx1"/>
                </a:solidFill>
                <a:latin typeface="Helvetica"/>
                <a:cs typeface="Helvetica"/>
              </a:rPr>
              <a:t>gnet</a:t>
            </a:r>
            <a:r>
              <a:rPr lang="en-US" sz="2000" i="1" dirty="0" smtClean="0">
                <a:solidFill>
                  <a:schemeClr val="tx1"/>
                </a:solidFill>
                <a:latin typeface="Helvetica"/>
                <a:cs typeface="Helvetica"/>
              </a:rPr>
              <a:t>(s)</a:t>
            </a:r>
            <a:r>
              <a:rPr lang="en-US" sz="2000" dirty="0" smtClean="0">
                <a:solidFill>
                  <a:schemeClr val="tx1"/>
                </a:solidFill>
                <a:latin typeface="Helvetica"/>
                <a:cs typeface="Helvetica"/>
              </a:rPr>
              <a:t> ‘processed’</a:t>
            </a:r>
            <a:endParaRPr lang="en-US" sz="2000" i="1" dirty="0">
              <a:solidFill>
                <a:schemeClr val="tx1"/>
              </a:solidFill>
              <a:latin typeface="Helvetica"/>
              <a:cs typeface="Helvetica"/>
            </a:endParaRPr>
          </a:p>
        </p:txBody>
      </p:sp>
      <p:cxnSp>
        <p:nvCxnSpPr>
          <p:cNvPr id="405" name="Elbow Connector 404"/>
          <p:cNvCxnSpPr>
            <a:stCxn id="398" idx="2"/>
            <a:endCxn id="384" idx="3"/>
          </p:cNvCxnSpPr>
          <p:nvPr/>
        </p:nvCxnSpPr>
        <p:spPr>
          <a:xfrm rot="5400000">
            <a:off x="7127413" y="3611105"/>
            <a:ext cx="309796" cy="220133"/>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15" name="Elbow Connector 414"/>
          <p:cNvCxnSpPr>
            <a:stCxn id="365" idx="2"/>
            <a:endCxn id="384" idx="1"/>
          </p:cNvCxnSpPr>
          <p:nvPr/>
        </p:nvCxnSpPr>
        <p:spPr>
          <a:xfrm rot="16200000" flipH="1">
            <a:off x="3803153" y="3541332"/>
            <a:ext cx="275420" cy="394054"/>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20" name="Elbow Connector 419"/>
          <p:cNvCxnSpPr>
            <a:stCxn id="12" idx="0"/>
            <a:endCxn id="365" idx="1"/>
          </p:cNvCxnSpPr>
          <p:nvPr/>
        </p:nvCxnSpPr>
        <p:spPr>
          <a:xfrm rot="5400000" flipH="1" flipV="1">
            <a:off x="2278260" y="3476803"/>
            <a:ext cx="951408" cy="246256"/>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27" name="Elbow Connector 426"/>
          <p:cNvCxnSpPr>
            <a:stCxn id="384" idx="2"/>
            <a:endCxn id="12" idx="3"/>
          </p:cNvCxnSpPr>
          <p:nvPr/>
        </p:nvCxnSpPr>
        <p:spPr>
          <a:xfrm rot="5400000">
            <a:off x="4862318" y="3793096"/>
            <a:ext cx="199567" cy="1385932"/>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433" name="Rectangle 432"/>
          <p:cNvSpPr/>
          <p:nvPr/>
        </p:nvSpPr>
        <p:spPr>
          <a:xfrm>
            <a:off x="5079612" y="3028652"/>
            <a:ext cx="694757" cy="400110"/>
          </a:xfrm>
          <a:prstGeom prst="rect">
            <a:avLst/>
          </a:prstGeom>
        </p:spPr>
        <p:txBody>
          <a:bodyPr wrap="square">
            <a:spAutoFit/>
          </a:bodyPr>
          <a:lstStyle/>
          <a:p>
            <a:pPr algn="ctr"/>
            <a:r>
              <a:rPr lang="en-US" sz="2000" dirty="0" smtClean="0">
                <a:latin typeface="Helvetica"/>
                <a:cs typeface="Helvetica"/>
              </a:rPr>
              <a:t>No</a:t>
            </a:r>
            <a:endParaRPr lang="en-US" sz="2000" dirty="0">
              <a:latin typeface="Helvetica"/>
              <a:cs typeface="Helvetica"/>
            </a:endParaRPr>
          </a:p>
        </p:txBody>
      </p:sp>
      <p:sp>
        <p:nvSpPr>
          <p:cNvPr id="434" name="Rectangle 433"/>
          <p:cNvSpPr/>
          <p:nvPr/>
        </p:nvSpPr>
        <p:spPr>
          <a:xfrm>
            <a:off x="4834342" y="4227800"/>
            <a:ext cx="1040866" cy="400110"/>
          </a:xfrm>
          <a:prstGeom prst="rect">
            <a:avLst/>
          </a:prstGeom>
        </p:spPr>
        <p:txBody>
          <a:bodyPr wrap="square">
            <a:spAutoFit/>
          </a:bodyPr>
          <a:lstStyle/>
          <a:p>
            <a:pPr algn="ctr"/>
            <a:r>
              <a:rPr lang="en-US" sz="2000" dirty="0" smtClean="0">
                <a:latin typeface="Helvetica"/>
                <a:cs typeface="Helvetica"/>
              </a:rPr>
              <a:t>Yes</a:t>
            </a:r>
            <a:endParaRPr lang="en-US" sz="2000" dirty="0">
              <a:latin typeface="Helvetica"/>
              <a:cs typeface="Helvetica"/>
            </a:endParaRPr>
          </a:p>
        </p:txBody>
      </p:sp>
      <p:cxnSp>
        <p:nvCxnSpPr>
          <p:cNvPr id="437" name="Elbow Connector 436"/>
          <p:cNvCxnSpPr>
            <a:stCxn id="12" idx="2"/>
            <a:endCxn id="11" idx="1"/>
          </p:cNvCxnSpPr>
          <p:nvPr/>
        </p:nvCxnSpPr>
        <p:spPr>
          <a:xfrm rot="16200000" flipH="1">
            <a:off x="2804934" y="4921957"/>
            <a:ext cx="902338" cy="1250535"/>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56890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Implemented technique : RR</a:t>
            </a:r>
            <a:endParaRPr dirty="0"/>
          </a:p>
        </p:txBody>
      </p:sp>
      <p:sp>
        <p:nvSpPr>
          <p:cNvPr id="3" name="Rounded Rectangle 2"/>
          <p:cNvSpPr/>
          <p:nvPr/>
        </p:nvSpPr>
        <p:spPr>
          <a:xfrm>
            <a:off x="457200" y="1815367"/>
            <a:ext cx="8458200" cy="4844346"/>
          </a:xfrm>
          <a:prstGeom prst="roundRect">
            <a:avLst>
              <a:gd name="adj" fmla="val 0"/>
            </a:avLst>
          </a:prstGeom>
          <a:solidFill>
            <a:srgbClr val="A4E2FF"/>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000" dirty="0"/>
          </a:p>
        </p:txBody>
      </p:sp>
      <p:sp>
        <p:nvSpPr>
          <p:cNvPr id="4" name="Rounded Rectangle 3"/>
          <p:cNvSpPr/>
          <p:nvPr/>
        </p:nvSpPr>
        <p:spPr>
          <a:xfrm>
            <a:off x="594003" y="1210577"/>
            <a:ext cx="2206598" cy="461013"/>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smtClean="0">
                <a:solidFill>
                  <a:schemeClr val="tx1"/>
                </a:solidFill>
                <a:latin typeface="Helvetica"/>
                <a:cs typeface="Helvetica"/>
              </a:rPr>
              <a:t>GR solution</a:t>
            </a:r>
            <a:endParaRPr lang="en-US" sz="2000" dirty="0">
              <a:solidFill>
                <a:schemeClr val="tx1"/>
              </a:solidFill>
              <a:latin typeface="Helvetica"/>
              <a:cs typeface="Helvetica"/>
            </a:endParaRPr>
          </a:p>
        </p:txBody>
      </p:sp>
      <p:cxnSp>
        <p:nvCxnSpPr>
          <p:cNvPr id="5" name="Straight Arrow Connector 4"/>
          <p:cNvCxnSpPr>
            <a:stCxn id="4" idx="2"/>
            <a:endCxn id="6" idx="0"/>
          </p:cNvCxnSpPr>
          <p:nvPr/>
        </p:nvCxnSpPr>
        <p:spPr>
          <a:xfrm flipH="1">
            <a:off x="1697301" y="1671590"/>
            <a:ext cx="1" cy="1458966"/>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594002" y="3130556"/>
            <a:ext cx="2206598" cy="436829"/>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Route </a:t>
            </a:r>
            <a:r>
              <a:rPr lang="en-US" sz="2000" smtClean="0">
                <a:solidFill>
                  <a:schemeClr val="tx1"/>
                </a:solidFill>
                <a:latin typeface="Helvetica"/>
                <a:cs typeface="Helvetica"/>
              </a:rPr>
              <a:t>local nets</a:t>
            </a:r>
            <a:endParaRPr lang="en-US" sz="2000" dirty="0">
              <a:solidFill>
                <a:schemeClr val="tx1"/>
              </a:solidFill>
              <a:latin typeface="Helvetica"/>
              <a:cs typeface="Helvetica"/>
            </a:endParaRPr>
          </a:p>
        </p:txBody>
      </p:sp>
      <p:sp>
        <p:nvSpPr>
          <p:cNvPr id="7" name="Rounded Rectangle 6"/>
          <p:cNvSpPr/>
          <p:nvPr/>
        </p:nvSpPr>
        <p:spPr>
          <a:xfrm>
            <a:off x="594003" y="4275204"/>
            <a:ext cx="2206598" cy="480311"/>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Panel ordering</a:t>
            </a:r>
            <a:endParaRPr lang="en-US" sz="2000" dirty="0">
              <a:solidFill>
                <a:schemeClr val="tx1"/>
              </a:solidFill>
              <a:latin typeface="Helvetica"/>
              <a:cs typeface="Helvetica"/>
            </a:endParaRPr>
          </a:p>
        </p:txBody>
      </p:sp>
      <p:sp>
        <p:nvSpPr>
          <p:cNvPr id="8" name="Rounded Rectangle 7"/>
          <p:cNvSpPr/>
          <p:nvPr/>
        </p:nvSpPr>
        <p:spPr>
          <a:xfrm>
            <a:off x="2900205" y="1916344"/>
            <a:ext cx="2569321" cy="969458"/>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Move to next panel &amp; </a:t>
            </a:r>
            <a:r>
              <a:rPr lang="en-US" sz="2000" dirty="0">
                <a:solidFill>
                  <a:schemeClr val="tx1"/>
                </a:solidFill>
                <a:latin typeface="Helvetica"/>
                <a:cs typeface="Helvetica"/>
              </a:rPr>
              <a:t>p</a:t>
            </a:r>
            <a:r>
              <a:rPr lang="en-US" sz="2000" dirty="0" smtClean="0">
                <a:solidFill>
                  <a:schemeClr val="tx1"/>
                </a:solidFill>
                <a:latin typeface="Helvetica"/>
                <a:cs typeface="Helvetica"/>
              </a:rPr>
              <a:t>rocess all </a:t>
            </a:r>
            <a:r>
              <a:rPr lang="en-US" sz="2000" i="1" u="sng" dirty="0" smtClean="0">
                <a:solidFill>
                  <a:schemeClr val="tx1"/>
                </a:solidFill>
                <a:latin typeface="Helvetica"/>
                <a:cs typeface="Helvetica"/>
              </a:rPr>
              <a:t>segments</a:t>
            </a:r>
            <a:r>
              <a:rPr lang="en-US" sz="2000" i="1" dirty="0" smtClean="0">
                <a:solidFill>
                  <a:schemeClr val="tx1"/>
                </a:solidFill>
                <a:latin typeface="Helvetica"/>
                <a:cs typeface="Helvetica"/>
              </a:rPr>
              <a:t> </a:t>
            </a:r>
            <a:r>
              <a:rPr lang="en-US" sz="2000" dirty="0" smtClean="0">
                <a:solidFill>
                  <a:schemeClr val="tx1"/>
                </a:solidFill>
                <a:latin typeface="Helvetica"/>
                <a:cs typeface="Helvetica"/>
              </a:rPr>
              <a:t>overlapping it</a:t>
            </a:r>
            <a:endParaRPr lang="en-US" sz="2000" dirty="0">
              <a:solidFill>
                <a:schemeClr val="tx1"/>
              </a:solidFill>
              <a:latin typeface="Helvetica"/>
              <a:cs typeface="Helvetica"/>
            </a:endParaRPr>
          </a:p>
        </p:txBody>
      </p:sp>
      <p:cxnSp>
        <p:nvCxnSpPr>
          <p:cNvPr id="9" name="Straight Arrow Connector 8"/>
          <p:cNvCxnSpPr>
            <a:stCxn id="6" idx="2"/>
            <a:endCxn id="7" idx="0"/>
          </p:cNvCxnSpPr>
          <p:nvPr/>
        </p:nvCxnSpPr>
        <p:spPr>
          <a:xfrm>
            <a:off x="1697301" y="3567385"/>
            <a:ext cx="1" cy="707819"/>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2584260" y="6001736"/>
            <a:ext cx="3206940" cy="657977"/>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Compute track overlap for each g-cell</a:t>
            </a:r>
            <a:endParaRPr lang="en-US" sz="2000" dirty="0">
              <a:solidFill>
                <a:schemeClr val="tx1"/>
              </a:solidFill>
              <a:latin typeface="Helvetica"/>
              <a:cs typeface="Helvetica"/>
            </a:endParaRPr>
          </a:p>
        </p:txBody>
      </p:sp>
      <p:sp>
        <p:nvSpPr>
          <p:cNvPr id="12" name="Diamond 11"/>
          <p:cNvSpPr/>
          <p:nvPr/>
        </p:nvSpPr>
        <p:spPr>
          <a:xfrm>
            <a:off x="2910137" y="4584174"/>
            <a:ext cx="2552824" cy="922890"/>
          </a:xfrm>
          <a:prstGeom prst="diamond">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Helvetica"/>
                <a:cs typeface="Helvetica"/>
              </a:rPr>
              <a:t>Finish all panels?</a:t>
            </a:r>
            <a:endParaRPr lang="en-US" sz="2000" dirty="0">
              <a:solidFill>
                <a:srgbClr val="000000"/>
              </a:solidFill>
              <a:latin typeface="Helvetica"/>
              <a:cs typeface="Helvetica"/>
            </a:endParaRPr>
          </a:p>
        </p:txBody>
      </p:sp>
      <p:sp>
        <p:nvSpPr>
          <p:cNvPr id="14" name="Rectangle 13"/>
          <p:cNvSpPr/>
          <p:nvPr/>
        </p:nvSpPr>
        <p:spPr>
          <a:xfrm>
            <a:off x="3317053" y="5449351"/>
            <a:ext cx="1040866" cy="400110"/>
          </a:xfrm>
          <a:prstGeom prst="rect">
            <a:avLst/>
          </a:prstGeom>
        </p:spPr>
        <p:txBody>
          <a:bodyPr wrap="square">
            <a:spAutoFit/>
          </a:bodyPr>
          <a:lstStyle/>
          <a:p>
            <a:pPr algn="ctr"/>
            <a:r>
              <a:rPr lang="en-US" sz="2000" dirty="0" smtClean="0">
                <a:latin typeface="Helvetica"/>
                <a:cs typeface="Helvetica"/>
              </a:rPr>
              <a:t>Yes</a:t>
            </a:r>
            <a:endParaRPr lang="en-US" sz="2000" dirty="0">
              <a:latin typeface="Helvetica"/>
              <a:cs typeface="Helvetica"/>
            </a:endParaRPr>
          </a:p>
        </p:txBody>
      </p:sp>
      <p:sp>
        <p:nvSpPr>
          <p:cNvPr id="15" name="Rectangle 14"/>
          <p:cNvSpPr/>
          <p:nvPr/>
        </p:nvSpPr>
        <p:spPr>
          <a:xfrm>
            <a:off x="3490108" y="4251579"/>
            <a:ext cx="694757" cy="400110"/>
          </a:xfrm>
          <a:prstGeom prst="rect">
            <a:avLst/>
          </a:prstGeom>
        </p:spPr>
        <p:txBody>
          <a:bodyPr wrap="square">
            <a:spAutoFit/>
          </a:bodyPr>
          <a:lstStyle/>
          <a:p>
            <a:pPr algn="ctr"/>
            <a:r>
              <a:rPr lang="en-US" sz="2000" dirty="0" smtClean="0">
                <a:latin typeface="Helvetica"/>
                <a:cs typeface="Helvetica"/>
              </a:rPr>
              <a:t>No</a:t>
            </a:r>
            <a:endParaRPr lang="en-US" sz="2000" dirty="0">
              <a:latin typeface="Helvetica"/>
              <a:cs typeface="Helvetica"/>
            </a:endParaRPr>
          </a:p>
        </p:txBody>
      </p:sp>
      <p:cxnSp>
        <p:nvCxnSpPr>
          <p:cNvPr id="16" name="Elbow Connector 15"/>
          <p:cNvCxnSpPr>
            <a:stCxn id="7" idx="2"/>
            <a:endCxn id="12" idx="1"/>
          </p:cNvCxnSpPr>
          <p:nvPr/>
        </p:nvCxnSpPr>
        <p:spPr>
          <a:xfrm rot="16200000" flipH="1">
            <a:off x="2158667" y="4294149"/>
            <a:ext cx="290104" cy="1212835"/>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2"/>
            <a:endCxn id="11" idx="0"/>
          </p:cNvCxnSpPr>
          <p:nvPr/>
        </p:nvCxnSpPr>
        <p:spPr>
          <a:xfrm>
            <a:off x="4186549" y="5507064"/>
            <a:ext cx="1181" cy="494672"/>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12612" y="5964943"/>
            <a:ext cx="1075645" cy="584775"/>
          </a:xfrm>
          <a:prstGeom prst="rect">
            <a:avLst/>
          </a:prstGeom>
          <a:noFill/>
        </p:spPr>
        <p:txBody>
          <a:bodyPr wrap="square" rtlCol="0">
            <a:spAutoFit/>
          </a:bodyPr>
          <a:lstStyle/>
          <a:p>
            <a:r>
              <a:rPr lang="en-US" sz="3200" b="1" dirty="0" smtClean="0"/>
              <a:t>RR</a:t>
            </a:r>
            <a:endParaRPr sz="3200" b="1" dirty="0"/>
          </a:p>
        </p:txBody>
      </p:sp>
      <p:sp>
        <p:nvSpPr>
          <p:cNvPr id="24" name="Rounded Rectangle 23"/>
          <p:cNvSpPr/>
          <p:nvPr/>
        </p:nvSpPr>
        <p:spPr>
          <a:xfrm>
            <a:off x="6349462" y="3130556"/>
            <a:ext cx="2401943" cy="949803"/>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Greedily assign tracks by solving </a:t>
            </a:r>
            <a:r>
              <a:rPr lang="en-US" sz="2000" smtClean="0">
                <a:solidFill>
                  <a:schemeClr val="tx1"/>
                </a:solidFill>
                <a:latin typeface="Helvetica"/>
                <a:cs typeface="Helvetica"/>
              </a:rPr>
              <a:t>MWIS problem</a:t>
            </a:r>
            <a:endParaRPr lang="en-US" sz="2000" dirty="0">
              <a:solidFill>
                <a:schemeClr val="tx1"/>
              </a:solidFill>
              <a:latin typeface="Helvetica"/>
              <a:cs typeface="Helvetica"/>
            </a:endParaRPr>
          </a:p>
        </p:txBody>
      </p:sp>
      <p:cxnSp>
        <p:nvCxnSpPr>
          <p:cNvPr id="66" name="Elbow Connector 65"/>
          <p:cNvCxnSpPr>
            <a:stCxn id="24" idx="2"/>
            <a:endCxn id="12" idx="3"/>
          </p:cNvCxnSpPr>
          <p:nvPr/>
        </p:nvCxnSpPr>
        <p:spPr>
          <a:xfrm rot="5400000">
            <a:off x="6024068" y="3519253"/>
            <a:ext cx="965260" cy="2087473"/>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12" idx="0"/>
            <a:endCxn id="8" idx="2"/>
          </p:cNvCxnSpPr>
          <p:nvPr/>
        </p:nvCxnSpPr>
        <p:spPr>
          <a:xfrm flipH="1" flipV="1">
            <a:off x="4184866" y="2885802"/>
            <a:ext cx="1683" cy="1698372"/>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stCxn id="8" idx="3"/>
            <a:endCxn id="24" idx="0"/>
          </p:cNvCxnSpPr>
          <p:nvPr/>
        </p:nvCxnSpPr>
        <p:spPr>
          <a:xfrm>
            <a:off x="5469526" y="2401073"/>
            <a:ext cx="2080908" cy="729483"/>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7295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Implemented technique : NTA</a:t>
            </a:r>
            <a:endParaRPr dirty="0"/>
          </a:p>
        </p:txBody>
      </p:sp>
      <p:sp>
        <p:nvSpPr>
          <p:cNvPr id="3" name="Rounded Rectangle 2"/>
          <p:cNvSpPr/>
          <p:nvPr/>
        </p:nvSpPr>
        <p:spPr>
          <a:xfrm>
            <a:off x="457200" y="1815367"/>
            <a:ext cx="8458200" cy="4844346"/>
          </a:xfrm>
          <a:prstGeom prst="roundRect">
            <a:avLst>
              <a:gd name="adj" fmla="val 0"/>
            </a:avLst>
          </a:prstGeom>
          <a:solidFill>
            <a:srgbClr val="A4E2FF"/>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000" dirty="0"/>
          </a:p>
        </p:txBody>
      </p:sp>
      <p:sp>
        <p:nvSpPr>
          <p:cNvPr id="4" name="Rounded Rectangle 3"/>
          <p:cNvSpPr/>
          <p:nvPr/>
        </p:nvSpPr>
        <p:spPr>
          <a:xfrm>
            <a:off x="594003" y="1210577"/>
            <a:ext cx="2206598" cy="461013"/>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smtClean="0">
                <a:solidFill>
                  <a:schemeClr val="tx1"/>
                </a:solidFill>
                <a:latin typeface="Helvetica"/>
                <a:cs typeface="Helvetica"/>
              </a:rPr>
              <a:t>GR solution</a:t>
            </a:r>
            <a:endParaRPr lang="en-US" sz="2000" dirty="0">
              <a:solidFill>
                <a:schemeClr val="tx1"/>
              </a:solidFill>
              <a:latin typeface="Helvetica"/>
              <a:cs typeface="Helvetica"/>
            </a:endParaRPr>
          </a:p>
        </p:txBody>
      </p:sp>
      <p:cxnSp>
        <p:nvCxnSpPr>
          <p:cNvPr id="5" name="Straight Arrow Connector 4"/>
          <p:cNvCxnSpPr>
            <a:stCxn id="4" idx="2"/>
            <a:endCxn id="6" idx="0"/>
          </p:cNvCxnSpPr>
          <p:nvPr/>
        </p:nvCxnSpPr>
        <p:spPr>
          <a:xfrm flipH="1">
            <a:off x="1697301" y="1671590"/>
            <a:ext cx="1" cy="1458966"/>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594002" y="3130556"/>
            <a:ext cx="2206598" cy="436829"/>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Route </a:t>
            </a:r>
            <a:r>
              <a:rPr lang="en-US" sz="2000" smtClean="0">
                <a:solidFill>
                  <a:schemeClr val="tx1"/>
                </a:solidFill>
                <a:latin typeface="Helvetica"/>
                <a:cs typeface="Helvetica"/>
              </a:rPr>
              <a:t>local nets</a:t>
            </a:r>
            <a:endParaRPr lang="en-US" sz="2000" dirty="0">
              <a:solidFill>
                <a:schemeClr val="tx1"/>
              </a:solidFill>
              <a:latin typeface="Helvetica"/>
              <a:cs typeface="Helvetica"/>
            </a:endParaRPr>
          </a:p>
        </p:txBody>
      </p:sp>
      <p:sp>
        <p:nvSpPr>
          <p:cNvPr id="7" name="Rounded Rectangle 6"/>
          <p:cNvSpPr/>
          <p:nvPr/>
        </p:nvSpPr>
        <p:spPr>
          <a:xfrm>
            <a:off x="594003" y="4275204"/>
            <a:ext cx="2206598" cy="480311"/>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Panel ordering</a:t>
            </a:r>
            <a:endParaRPr lang="en-US" sz="2000" dirty="0">
              <a:solidFill>
                <a:schemeClr val="tx1"/>
              </a:solidFill>
              <a:latin typeface="Helvetica"/>
              <a:cs typeface="Helvetica"/>
            </a:endParaRPr>
          </a:p>
        </p:txBody>
      </p:sp>
      <p:sp>
        <p:nvSpPr>
          <p:cNvPr id="8" name="Rounded Rectangle 7"/>
          <p:cNvSpPr/>
          <p:nvPr/>
        </p:nvSpPr>
        <p:spPr>
          <a:xfrm>
            <a:off x="2900205" y="1916344"/>
            <a:ext cx="2569321" cy="969458"/>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Move to next panel &amp; </a:t>
            </a:r>
            <a:r>
              <a:rPr lang="en-US" sz="2000" dirty="0">
                <a:solidFill>
                  <a:schemeClr val="tx1"/>
                </a:solidFill>
                <a:latin typeface="Helvetica"/>
                <a:cs typeface="Helvetica"/>
              </a:rPr>
              <a:t>p</a:t>
            </a:r>
            <a:r>
              <a:rPr lang="en-US" sz="2000" dirty="0" smtClean="0">
                <a:solidFill>
                  <a:schemeClr val="tx1"/>
                </a:solidFill>
                <a:latin typeface="Helvetica"/>
                <a:cs typeface="Helvetica"/>
              </a:rPr>
              <a:t>rocess all </a:t>
            </a:r>
            <a:r>
              <a:rPr lang="en-US" sz="2000" i="1" u="sng" dirty="0" smtClean="0">
                <a:solidFill>
                  <a:schemeClr val="tx1"/>
                </a:solidFill>
                <a:latin typeface="Helvetica"/>
                <a:cs typeface="Helvetica"/>
              </a:rPr>
              <a:t>segments</a:t>
            </a:r>
            <a:r>
              <a:rPr lang="en-US" sz="2000" i="1" dirty="0" smtClean="0">
                <a:solidFill>
                  <a:schemeClr val="tx1"/>
                </a:solidFill>
                <a:latin typeface="Helvetica"/>
                <a:cs typeface="Helvetica"/>
              </a:rPr>
              <a:t> </a:t>
            </a:r>
            <a:r>
              <a:rPr lang="en-US" sz="2000" dirty="0" smtClean="0">
                <a:solidFill>
                  <a:schemeClr val="tx1"/>
                </a:solidFill>
                <a:latin typeface="Helvetica"/>
                <a:cs typeface="Helvetica"/>
              </a:rPr>
              <a:t>overlapping it</a:t>
            </a:r>
            <a:endParaRPr lang="en-US" sz="2000" dirty="0">
              <a:solidFill>
                <a:schemeClr val="tx1"/>
              </a:solidFill>
              <a:latin typeface="Helvetica"/>
              <a:cs typeface="Helvetica"/>
            </a:endParaRPr>
          </a:p>
        </p:txBody>
      </p:sp>
      <p:cxnSp>
        <p:nvCxnSpPr>
          <p:cNvPr id="9" name="Straight Arrow Connector 8"/>
          <p:cNvCxnSpPr>
            <a:stCxn id="6" idx="2"/>
            <a:endCxn id="7" idx="0"/>
          </p:cNvCxnSpPr>
          <p:nvPr/>
        </p:nvCxnSpPr>
        <p:spPr>
          <a:xfrm>
            <a:off x="1697301" y="3567385"/>
            <a:ext cx="1" cy="707819"/>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2584260" y="6001736"/>
            <a:ext cx="3206940" cy="657977"/>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Compute track overlap for each g-cell</a:t>
            </a:r>
            <a:endParaRPr lang="en-US" sz="2000" dirty="0">
              <a:solidFill>
                <a:schemeClr val="tx1"/>
              </a:solidFill>
              <a:latin typeface="Helvetica"/>
              <a:cs typeface="Helvetica"/>
            </a:endParaRPr>
          </a:p>
        </p:txBody>
      </p:sp>
      <p:sp>
        <p:nvSpPr>
          <p:cNvPr id="12" name="Diamond 11"/>
          <p:cNvSpPr/>
          <p:nvPr/>
        </p:nvSpPr>
        <p:spPr>
          <a:xfrm>
            <a:off x="2910137" y="4584174"/>
            <a:ext cx="2552824" cy="922890"/>
          </a:xfrm>
          <a:prstGeom prst="diamond">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Helvetica"/>
                <a:cs typeface="Helvetica"/>
              </a:rPr>
              <a:t>Finish all panels?</a:t>
            </a:r>
            <a:endParaRPr lang="en-US" sz="2000" dirty="0">
              <a:solidFill>
                <a:srgbClr val="000000"/>
              </a:solidFill>
              <a:latin typeface="Helvetica"/>
              <a:cs typeface="Helvetica"/>
            </a:endParaRPr>
          </a:p>
        </p:txBody>
      </p:sp>
      <p:sp>
        <p:nvSpPr>
          <p:cNvPr id="14" name="Rectangle 13"/>
          <p:cNvSpPr/>
          <p:nvPr/>
        </p:nvSpPr>
        <p:spPr>
          <a:xfrm>
            <a:off x="3317053" y="5449351"/>
            <a:ext cx="1040866" cy="400110"/>
          </a:xfrm>
          <a:prstGeom prst="rect">
            <a:avLst/>
          </a:prstGeom>
        </p:spPr>
        <p:txBody>
          <a:bodyPr wrap="square">
            <a:spAutoFit/>
          </a:bodyPr>
          <a:lstStyle/>
          <a:p>
            <a:pPr algn="ctr"/>
            <a:r>
              <a:rPr lang="en-US" sz="2000" dirty="0" smtClean="0">
                <a:latin typeface="Helvetica"/>
                <a:cs typeface="Helvetica"/>
              </a:rPr>
              <a:t>Yes</a:t>
            </a:r>
            <a:endParaRPr lang="en-US" sz="2000" dirty="0">
              <a:latin typeface="Helvetica"/>
              <a:cs typeface="Helvetica"/>
            </a:endParaRPr>
          </a:p>
        </p:txBody>
      </p:sp>
      <p:sp>
        <p:nvSpPr>
          <p:cNvPr id="15" name="Rectangle 14"/>
          <p:cNvSpPr/>
          <p:nvPr/>
        </p:nvSpPr>
        <p:spPr>
          <a:xfrm>
            <a:off x="3490108" y="4251579"/>
            <a:ext cx="694757" cy="400110"/>
          </a:xfrm>
          <a:prstGeom prst="rect">
            <a:avLst/>
          </a:prstGeom>
        </p:spPr>
        <p:txBody>
          <a:bodyPr wrap="square">
            <a:spAutoFit/>
          </a:bodyPr>
          <a:lstStyle/>
          <a:p>
            <a:pPr algn="ctr"/>
            <a:r>
              <a:rPr lang="en-US" sz="2000" dirty="0" smtClean="0">
                <a:latin typeface="Helvetica"/>
                <a:cs typeface="Helvetica"/>
              </a:rPr>
              <a:t>No</a:t>
            </a:r>
            <a:endParaRPr lang="en-US" sz="2000" dirty="0">
              <a:latin typeface="Helvetica"/>
              <a:cs typeface="Helvetica"/>
            </a:endParaRPr>
          </a:p>
        </p:txBody>
      </p:sp>
      <p:cxnSp>
        <p:nvCxnSpPr>
          <p:cNvPr id="16" name="Elbow Connector 15"/>
          <p:cNvCxnSpPr>
            <a:stCxn id="7" idx="2"/>
            <a:endCxn id="12" idx="1"/>
          </p:cNvCxnSpPr>
          <p:nvPr/>
        </p:nvCxnSpPr>
        <p:spPr>
          <a:xfrm rot="16200000" flipH="1">
            <a:off x="2158667" y="4294149"/>
            <a:ext cx="290104" cy="1212835"/>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2"/>
            <a:endCxn id="11" idx="0"/>
          </p:cNvCxnSpPr>
          <p:nvPr/>
        </p:nvCxnSpPr>
        <p:spPr>
          <a:xfrm>
            <a:off x="4186549" y="5507064"/>
            <a:ext cx="1181" cy="494672"/>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12612" y="5964943"/>
            <a:ext cx="1075645" cy="584775"/>
          </a:xfrm>
          <a:prstGeom prst="rect">
            <a:avLst/>
          </a:prstGeom>
          <a:noFill/>
        </p:spPr>
        <p:txBody>
          <a:bodyPr wrap="square" rtlCol="0">
            <a:spAutoFit/>
          </a:bodyPr>
          <a:lstStyle/>
          <a:p>
            <a:r>
              <a:rPr lang="en-US" sz="3200" b="1" dirty="0" smtClean="0"/>
              <a:t>NTA</a:t>
            </a:r>
            <a:endParaRPr sz="3200" b="1" dirty="0"/>
          </a:p>
        </p:txBody>
      </p:sp>
      <p:cxnSp>
        <p:nvCxnSpPr>
          <p:cNvPr id="66" name="Elbow Connector 65"/>
          <p:cNvCxnSpPr>
            <a:stCxn id="22" idx="2"/>
            <a:endCxn id="12" idx="3"/>
          </p:cNvCxnSpPr>
          <p:nvPr/>
        </p:nvCxnSpPr>
        <p:spPr>
          <a:xfrm rot="5400000">
            <a:off x="6337472" y="3833362"/>
            <a:ext cx="337746" cy="2086768"/>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12" idx="0"/>
            <a:endCxn id="8" idx="2"/>
          </p:cNvCxnSpPr>
          <p:nvPr/>
        </p:nvCxnSpPr>
        <p:spPr>
          <a:xfrm flipH="1" flipV="1">
            <a:off x="4184866" y="2885802"/>
            <a:ext cx="1683" cy="1698372"/>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stCxn id="8" idx="3"/>
            <a:endCxn id="23" idx="0"/>
          </p:cNvCxnSpPr>
          <p:nvPr/>
        </p:nvCxnSpPr>
        <p:spPr>
          <a:xfrm>
            <a:off x="5469526" y="2401073"/>
            <a:ext cx="2079849" cy="328413"/>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6348050" y="3795285"/>
            <a:ext cx="2403357" cy="912588"/>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Reduce track overlap by rip-up and re-assign</a:t>
            </a:r>
            <a:endParaRPr lang="en-US" sz="2000" dirty="0">
              <a:solidFill>
                <a:schemeClr val="tx1"/>
              </a:solidFill>
              <a:latin typeface="Helvetica"/>
              <a:cs typeface="Helvetica"/>
            </a:endParaRPr>
          </a:p>
        </p:txBody>
      </p:sp>
      <p:sp>
        <p:nvSpPr>
          <p:cNvPr id="23" name="Rounded Rectangle 22"/>
          <p:cNvSpPr/>
          <p:nvPr/>
        </p:nvSpPr>
        <p:spPr>
          <a:xfrm>
            <a:off x="6348050" y="2729486"/>
            <a:ext cx="2402650" cy="691515"/>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Initial track assignment</a:t>
            </a:r>
            <a:endParaRPr lang="en-US" sz="2000" dirty="0">
              <a:solidFill>
                <a:schemeClr val="tx1"/>
              </a:solidFill>
              <a:latin typeface="Helvetica"/>
              <a:cs typeface="Helvetica"/>
            </a:endParaRPr>
          </a:p>
        </p:txBody>
      </p:sp>
      <p:cxnSp>
        <p:nvCxnSpPr>
          <p:cNvPr id="25" name="Straight Arrow Connector 24"/>
          <p:cNvCxnSpPr>
            <a:stCxn id="23" idx="2"/>
            <a:endCxn id="22" idx="0"/>
          </p:cNvCxnSpPr>
          <p:nvPr/>
        </p:nvCxnSpPr>
        <p:spPr>
          <a:xfrm>
            <a:off x="7549375" y="3421001"/>
            <a:ext cx="354" cy="374284"/>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2849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Implemented technique : ours</a:t>
            </a:r>
            <a:endParaRPr dirty="0"/>
          </a:p>
        </p:txBody>
      </p:sp>
      <p:sp>
        <p:nvSpPr>
          <p:cNvPr id="3" name="Rounded Rectangle 2"/>
          <p:cNvSpPr/>
          <p:nvPr/>
        </p:nvSpPr>
        <p:spPr>
          <a:xfrm>
            <a:off x="457200" y="1815367"/>
            <a:ext cx="8458200" cy="4844346"/>
          </a:xfrm>
          <a:prstGeom prst="roundRect">
            <a:avLst>
              <a:gd name="adj" fmla="val 0"/>
            </a:avLst>
          </a:prstGeom>
          <a:solidFill>
            <a:srgbClr val="A4E2FF"/>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000" dirty="0"/>
          </a:p>
        </p:txBody>
      </p:sp>
      <p:sp>
        <p:nvSpPr>
          <p:cNvPr id="4" name="Rounded Rectangle 3"/>
          <p:cNvSpPr/>
          <p:nvPr/>
        </p:nvSpPr>
        <p:spPr>
          <a:xfrm>
            <a:off x="594003" y="1210577"/>
            <a:ext cx="2206598" cy="461013"/>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smtClean="0">
                <a:solidFill>
                  <a:schemeClr val="tx1"/>
                </a:solidFill>
                <a:latin typeface="Helvetica"/>
                <a:cs typeface="Helvetica"/>
              </a:rPr>
              <a:t>GR solution</a:t>
            </a:r>
            <a:endParaRPr lang="en-US" sz="2000" dirty="0">
              <a:solidFill>
                <a:schemeClr val="tx1"/>
              </a:solidFill>
              <a:latin typeface="Helvetica"/>
              <a:cs typeface="Helvetica"/>
            </a:endParaRPr>
          </a:p>
        </p:txBody>
      </p:sp>
      <p:cxnSp>
        <p:nvCxnSpPr>
          <p:cNvPr id="5" name="Straight Arrow Connector 4"/>
          <p:cNvCxnSpPr>
            <a:stCxn id="4" idx="2"/>
            <a:endCxn id="6" idx="0"/>
          </p:cNvCxnSpPr>
          <p:nvPr/>
        </p:nvCxnSpPr>
        <p:spPr>
          <a:xfrm flipH="1">
            <a:off x="1697301" y="1671590"/>
            <a:ext cx="1" cy="1458966"/>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594002" y="3130556"/>
            <a:ext cx="2206598" cy="436829"/>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Route </a:t>
            </a:r>
            <a:r>
              <a:rPr lang="en-US" sz="2000" smtClean="0">
                <a:solidFill>
                  <a:schemeClr val="tx1"/>
                </a:solidFill>
                <a:latin typeface="Helvetica"/>
                <a:cs typeface="Helvetica"/>
              </a:rPr>
              <a:t>local nets</a:t>
            </a:r>
            <a:endParaRPr lang="en-US" sz="2000" dirty="0">
              <a:solidFill>
                <a:schemeClr val="tx1"/>
              </a:solidFill>
              <a:latin typeface="Helvetica"/>
              <a:cs typeface="Helvetica"/>
            </a:endParaRPr>
          </a:p>
        </p:txBody>
      </p:sp>
      <p:sp>
        <p:nvSpPr>
          <p:cNvPr id="7" name="Rounded Rectangle 6"/>
          <p:cNvSpPr/>
          <p:nvPr/>
        </p:nvSpPr>
        <p:spPr>
          <a:xfrm>
            <a:off x="594003" y="4275204"/>
            <a:ext cx="2206598" cy="480311"/>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Panel ordering</a:t>
            </a:r>
            <a:endParaRPr lang="en-US" sz="2000" dirty="0">
              <a:solidFill>
                <a:schemeClr val="tx1"/>
              </a:solidFill>
              <a:latin typeface="Helvetica"/>
              <a:cs typeface="Helvetica"/>
            </a:endParaRPr>
          </a:p>
        </p:txBody>
      </p:sp>
      <p:sp>
        <p:nvSpPr>
          <p:cNvPr id="8" name="Rounded Rectangle 7"/>
          <p:cNvSpPr/>
          <p:nvPr/>
        </p:nvSpPr>
        <p:spPr>
          <a:xfrm>
            <a:off x="2900205" y="1916344"/>
            <a:ext cx="2569321" cy="969458"/>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Move to next panel &amp; </a:t>
            </a:r>
            <a:r>
              <a:rPr lang="en-US" sz="2000" dirty="0">
                <a:solidFill>
                  <a:schemeClr val="tx1"/>
                </a:solidFill>
                <a:latin typeface="Helvetica"/>
                <a:cs typeface="Helvetica"/>
              </a:rPr>
              <a:t>p</a:t>
            </a:r>
            <a:r>
              <a:rPr lang="en-US" sz="2000" dirty="0" smtClean="0">
                <a:solidFill>
                  <a:schemeClr val="tx1"/>
                </a:solidFill>
                <a:latin typeface="Helvetica"/>
                <a:cs typeface="Helvetica"/>
              </a:rPr>
              <a:t>rocess all </a:t>
            </a:r>
            <a:r>
              <a:rPr lang="en-US" sz="2000" i="1" u="sng" dirty="0" smtClean="0">
                <a:solidFill>
                  <a:schemeClr val="tx1"/>
                </a:solidFill>
                <a:latin typeface="Helvetica"/>
                <a:cs typeface="Helvetica"/>
              </a:rPr>
              <a:t>nets</a:t>
            </a:r>
            <a:r>
              <a:rPr lang="en-US" sz="2000" i="1" dirty="0" smtClean="0">
                <a:solidFill>
                  <a:schemeClr val="tx1"/>
                </a:solidFill>
                <a:latin typeface="Helvetica"/>
                <a:cs typeface="Helvetica"/>
              </a:rPr>
              <a:t> </a:t>
            </a:r>
            <a:r>
              <a:rPr lang="en-US" sz="2000" dirty="0" smtClean="0">
                <a:solidFill>
                  <a:schemeClr val="tx1"/>
                </a:solidFill>
                <a:latin typeface="Helvetica"/>
                <a:cs typeface="Helvetica"/>
              </a:rPr>
              <a:t>overlapping it</a:t>
            </a:r>
            <a:endParaRPr lang="en-US" sz="2000" dirty="0">
              <a:solidFill>
                <a:schemeClr val="tx1"/>
              </a:solidFill>
              <a:latin typeface="Helvetica"/>
              <a:cs typeface="Helvetica"/>
            </a:endParaRPr>
          </a:p>
        </p:txBody>
      </p:sp>
      <p:cxnSp>
        <p:nvCxnSpPr>
          <p:cNvPr id="9" name="Straight Arrow Connector 8"/>
          <p:cNvCxnSpPr>
            <a:stCxn id="6" idx="2"/>
            <a:endCxn id="7" idx="0"/>
          </p:cNvCxnSpPr>
          <p:nvPr/>
        </p:nvCxnSpPr>
        <p:spPr>
          <a:xfrm>
            <a:off x="1697301" y="3567385"/>
            <a:ext cx="1" cy="707819"/>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2584260" y="6001736"/>
            <a:ext cx="3206940" cy="657977"/>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Compute track overlap for each g-cell</a:t>
            </a:r>
            <a:endParaRPr lang="en-US" sz="2000" dirty="0">
              <a:solidFill>
                <a:schemeClr val="tx1"/>
              </a:solidFill>
              <a:latin typeface="Helvetica"/>
              <a:cs typeface="Helvetica"/>
            </a:endParaRPr>
          </a:p>
        </p:txBody>
      </p:sp>
      <p:sp>
        <p:nvSpPr>
          <p:cNvPr id="12" name="Diamond 11"/>
          <p:cNvSpPr/>
          <p:nvPr/>
        </p:nvSpPr>
        <p:spPr>
          <a:xfrm>
            <a:off x="2910137" y="4584174"/>
            <a:ext cx="2552824" cy="922890"/>
          </a:xfrm>
          <a:prstGeom prst="diamond">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latin typeface="Helvetica"/>
                <a:cs typeface="Helvetica"/>
              </a:rPr>
              <a:t>Finish all panels?</a:t>
            </a:r>
            <a:endParaRPr lang="en-US" sz="2000" dirty="0">
              <a:solidFill>
                <a:srgbClr val="000000"/>
              </a:solidFill>
              <a:latin typeface="Helvetica"/>
              <a:cs typeface="Helvetica"/>
            </a:endParaRPr>
          </a:p>
        </p:txBody>
      </p:sp>
      <p:sp>
        <p:nvSpPr>
          <p:cNvPr id="14" name="Rectangle 13"/>
          <p:cNvSpPr/>
          <p:nvPr/>
        </p:nvSpPr>
        <p:spPr>
          <a:xfrm>
            <a:off x="3317053" y="5449351"/>
            <a:ext cx="1040866" cy="400110"/>
          </a:xfrm>
          <a:prstGeom prst="rect">
            <a:avLst/>
          </a:prstGeom>
        </p:spPr>
        <p:txBody>
          <a:bodyPr wrap="square">
            <a:spAutoFit/>
          </a:bodyPr>
          <a:lstStyle/>
          <a:p>
            <a:pPr algn="ctr"/>
            <a:r>
              <a:rPr lang="en-US" sz="2000" dirty="0" smtClean="0">
                <a:latin typeface="Helvetica"/>
                <a:cs typeface="Helvetica"/>
              </a:rPr>
              <a:t>Yes</a:t>
            </a:r>
            <a:endParaRPr lang="en-US" sz="2000" dirty="0">
              <a:latin typeface="Helvetica"/>
              <a:cs typeface="Helvetica"/>
            </a:endParaRPr>
          </a:p>
        </p:txBody>
      </p:sp>
      <p:sp>
        <p:nvSpPr>
          <p:cNvPr id="15" name="Rectangle 14"/>
          <p:cNvSpPr/>
          <p:nvPr/>
        </p:nvSpPr>
        <p:spPr>
          <a:xfrm>
            <a:off x="3490108" y="4251579"/>
            <a:ext cx="694757" cy="400110"/>
          </a:xfrm>
          <a:prstGeom prst="rect">
            <a:avLst/>
          </a:prstGeom>
        </p:spPr>
        <p:txBody>
          <a:bodyPr wrap="square">
            <a:spAutoFit/>
          </a:bodyPr>
          <a:lstStyle/>
          <a:p>
            <a:pPr algn="ctr"/>
            <a:r>
              <a:rPr lang="en-US" sz="2000" dirty="0" smtClean="0">
                <a:latin typeface="Helvetica"/>
                <a:cs typeface="Helvetica"/>
              </a:rPr>
              <a:t>No</a:t>
            </a:r>
            <a:endParaRPr lang="en-US" sz="2000" dirty="0">
              <a:latin typeface="Helvetica"/>
              <a:cs typeface="Helvetica"/>
            </a:endParaRPr>
          </a:p>
        </p:txBody>
      </p:sp>
      <p:cxnSp>
        <p:nvCxnSpPr>
          <p:cNvPr id="16" name="Elbow Connector 15"/>
          <p:cNvCxnSpPr>
            <a:stCxn id="7" idx="2"/>
            <a:endCxn id="12" idx="1"/>
          </p:cNvCxnSpPr>
          <p:nvPr/>
        </p:nvCxnSpPr>
        <p:spPr>
          <a:xfrm rot="16200000" flipH="1">
            <a:off x="2158667" y="4294149"/>
            <a:ext cx="290104" cy="1212835"/>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2"/>
            <a:endCxn id="11" idx="0"/>
          </p:cNvCxnSpPr>
          <p:nvPr/>
        </p:nvCxnSpPr>
        <p:spPr>
          <a:xfrm>
            <a:off x="4186549" y="5507064"/>
            <a:ext cx="1181" cy="494672"/>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12612" y="5964943"/>
            <a:ext cx="1445588" cy="584775"/>
          </a:xfrm>
          <a:prstGeom prst="rect">
            <a:avLst/>
          </a:prstGeom>
          <a:noFill/>
        </p:spPr>
        <p:txBody>
          <a:bodyPr wrap="square" rtlCol="0">
            <a:spAutoFit/>
          </a:bodyPr>
          <a:lstStyle/>
          <a:p>
            <a:r>
              <a:rPr lang="en-US" sz="3200" b="1" smtClean="0"/>
              <a:t>Ours</a:t>
            </a:r>
            <a:endParaRPr sz="3200" b="1" dirty="0"/>
          </a:p>
        </p:txBody>
      </p:sp>
      <p:cxnSp>
        <p:nvCxnSpPr>
          <p:cNvPr id="66" name="Elbow Connector 65"/>
          <p:cNvCxnSpPr>
            <a:stCxn id="23" idx="2"/>
            <a:endCxn id="12" idx="3"/>
          </p:cNvCxnSpPr>
          <p:nvPr/>
        </p:nvCxnSpPr>
        <p:spPr>
          <a:xfrm rot="5400000">
            <a:off x="5927652" y="3518240"/>
            <a:ext cx="1062689" cy="1992069"/>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12" idx="0"/>
            <a:endCxn id="8" idx="2"/>
          </p:cNvCxnSpPr>
          <p:nvPr/>
        </p:nvCxnSpPr>
        <p:spPr>
          <a:xfrm flipH="1" flipV="1">
            <a:off x="4184866" y="2885802"/>
            <a:ext cx="1683" cy="1698372"/>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05" name="Elbow Connector 104"/>
          <p:cNvCxnSpPr>
            <a:stCxn id="8" idx="3"/>
            <a:endCxn id="23" idx="0"/>
          </p:cNvCxnSpPr>
          <p:nvPr/>
        </p:nvCxnSpPr>
        <p:spPr>
          <a:xfrm>
            <a:off x="5469526" y="2401073"/>
            <a:ext cx="1985504" cy="890342"/>
          </a:xfrm>
          <a:prstGeom prst="bentConnector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6102954" y="3291415"/>
            <a:ext cx="2704152" cy="691515"/>
          </a:xfrm>
          <a:prstGeom prst="roundRect">
            <a:avLst>
              <a:gd name="adj" fmla="val 0"/>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smtClean="0">
                <a:solidFill>
                  <a:schemeClr val="tx1"/>
                </a:solidFill>
                <a:latin typeface="Helvetica"/>
                <a:cs typeface="Helvetica"/>
              </a:rPr>
              <a:t>Solve DR for this net with graph model</a:t>
            </a:r>
            <a:endParaRPr lang="en-US" sz="2000" dirty="0">
              <a:solidFill>
                <a:schemeClr val="tx1"/>
              </a:solidFill>
              <a:latin typeface="Helvetica"/>
              <a:cs typeface="Helvetica"/>
            </a:endParaRPr>
          </a:p>
        </p:txBody>
      </p:sp>
      <p:sp>
        <p:nvSpPr>
          <p:cNvPr id="32" name="TextBox 31"/>
          <p:cNvSpPr txBox="1"/>
          <p:nvPr/>
        </p:nvSpPr>
        <p:spPr>
          <a:xfrm>
            <a:off x="3353924" y="1201869"/>
            <a:ext cx="5561476" cy="461665"/>
          </a:xfrm>
          <a:prstGeom prst="rect">
            <a:avLst/>
          </a:prstGeom>
          <a:noFill/>
        </p:spPr>
        <p:txBody>
          <a:bodyPr wrap="square" rtlCol="0">
            <a:spAutoFit/>
          </a:bodyPr>
          <a:lstStyle/>
          <a:p>
            <a:r>
              <a:rPr lang="en-US" sz="2400" dirty="0" smtClean="0"/>
              <a:t>Our analyzer : track planning (</a:t>
            </a:r>
            <a:r>
              <a:rPr lang="en-US" sz="2400" dirty="0" err="1" smtClean="0"/>
              <a:t>TraPL</a:t>
            </a:r>
            <a:r>
              <a:rPr lang="en-US" sz="2400" dirty="0" smtClean="0"/>
              <a:t>)</a:t>
            </a:r>
            <a:endParaRPr sz="2400" dirty="0"/>
          </a:p>
        </p:txBody>
      </p:sp>
    </p:spTree>
    <p:extLst>
      <p:ext uri="{BB962C8B-B14F-4D97-AF65-F5344CB8AC3E}">
        <p14:creationId xmlns:p14="http://schemas.microsoft.com/office/powerpoint/2010/main" val="921356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pin access with 3DM SC</a:t>
            </a:r>
            <a:endParaRPr dirty="0"/>
          </a:p>
        </p:txBody>
      </p:sp>
      <p:pic>
        <p:nvPicPr>
          <p:cNvPr id="102" name="Picture 10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12" y="1295400"/>
            <a:ext cx="7908575" cy="4876800"/>
          </a:xfrm>
          <a:prstGeom prst="rect">
            <a:avLst/>
          </a:prstGeom>
        </p:spPr>
      </p:pic>
    </p:spTree>
    <p:extLst>
      <p:ext uri="{BB962C8B-B14F-4D97-AF65-F5344CB8AC3E}">
        <p14:creationId xmlns:p14="http://schemas.microsoft.com/office/powerpoint/2010/main" val="2541584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Improving </a:t>
            </a:r>
            <a:r>
              <a:rPr lang="en-US" dirty="0" smtClean="0"/>
              <a:t>pin </a:t>
            </a:r>
            <a:r>
              <a:rPr lang="en-US" dirty="0"/>
              <a:t>access with </a:t>
            </a:r>
            <a:r>
              <a:rPr lang="en-US" dirty="0" smtClean="0"/>
              <a:t>3DM SC</a:t>
            </a:r>
            <a:endParaRPr lang="en-US" dirty="0"/>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66800"/>
            <a:ext cx="7848600" cy="5807390"/>
          </a:xfrm>
          <a:prstGeom prst="rect">
            <a:avLst/>
          </a:prstGeom>
        </p:spPr>
      </p:pic>
      <p:cxnSp>
        <p:nvCxnSpPr>
          <p:cNvPr id="5" name="Straight Connector 4"/>
          <p:cNvCxnSpPr/>
          <p:nvPr/>
        </p:nvCxnSpPr>
        <p:spPr>
          <a:xfrm>
            <a:off x="533400" y="6019800"/>
            <a:ext cx="83820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1500" y="5410200"/>
            <a:ext cx="83820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1500" y="4800600"/>
            <a:ext cx="83820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1500" y="4114800"/>
            <a:ext cx="83820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1500" y="3505200"/>
            <a:ext cx="83820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1500" y="2895600"/>
            <a:ext cx="83820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1500" y="2286000"/>
            <a:ext cx="83820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1500" y="1676400"/>
            <a:ext cx="83820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1922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and Preliminaries</a:t>
            </a:r>
            <a:endParaRPr lang="en-US" dirty="0"/>
          </a:p>
        </p:txBody>
      </p:sp>
      <p:sp>
        <p:nvSpPr>
          <p:cNvPr id="3" name="Content Placeholder 2"/>
          <p:cNvSpPr>
            <a:spLocks noGrp="1"/>
          </p:cNvSpPr>
          <p:nvPr>
            <p:ph idx="1"/>
          </p:nvPr>
        </p:nvSpPr>
        <p:spPr>
          <a:xfrm>
            <a:off x="533400" y="990600"/>
            <a:ext cx="8382000" cy="5486400"/>
          </a:xfrm>
        </p:spPr>
        <p:txBody>
          <a:bodyPr/>
          <a:lstStyle/>
          <a:p>
            <a:r>
              <a:rPr lang="en-US" dirty="0" smtClean="0"/>
              <a:t>Mismatch between GR and DR</a:t>
            </a:r>
          </a:p>
          <a:p>
            <a:pPr lvl="1"/>
            <a:r>
              <a:rPr lang="en-US" dirty="0" smtClean="0"/>
              <a:t>In </a:t>
            </a:r>
            <a:r>
              <a:rPr lang="en-US" dirty="0"/>
              <a:t>advanced technology nodes, increasingly, there are </a:t>
            </a:r>
            <a:r>
              <a:rPr lang="en-US" dirty="0" smtClean="0"/>
              <a:t>design rules which </a:t>
            </a:r>
            <a:r>
              <a:rPr lang="en-US" dirty="0"/>
              <a:t>have to be considered during DR but are ignored during </a:t>
            </a:r>
            <a:r>
              <a:rPr lang="en-US" dirty="0" smtClean="0"/>
              <a:t>GR</a:t>
            </a:r>
          </a:p>
          <a:p>
            <a:pPr lvl="1"/>
            <a:r>
              <a:rPr lang="en-US" dirty="0" smtClean="0"/>
              <a:t>Mismatch also exists because of how GR approximates DR</a:t>
            </a:r>
            <a:endParaRPr lang="en-US" dirty="0"/>
          </a:p>
          <a:p>
            <a:pPr lvl="1"/>
            <a:r>
              <a:rPr lang="en-US" dirty="0" smtClean="0"/>
              <a:t>The </a:t>
            </a:r>
            <a:r>
              <a:rPr lang="en-US" dirty="0"/>
              <a:t>mismatch reduces the utility of global routing as an effective starting point for DR and results in significant increase in runtime of </a:t>
            </a:r>
            <a:r>
              <a:rPr lang="en-US" dirty="0" smtClean="0"/>
              <a:t>DR to resolve violations</a:t>
            </a:r>
            <a:endParaRPr lang="en-US" dirty="0"/>
          </a:p>
          <a:p>
            <a:r>
              <a:rPr lang="en-US" dirty="0" smtClean="0"/>
              <a:t>Sources of mismatch between GR and DR</a:t>
            </a:r>
          </a:p>
          <a:p>
            <a:pPr marL="914400" lvl="1" indent="-457200">
              <a:buFont typeface="+mj-lt"/>
              <a:buAutoNum type="arabicPeriod"/>
            </a:pPr>
            <a:r>
              <a:rPr lang="en-US" dirty="0"/>
              <a:t>Local </a:t>
            </a:r>
            <a:r>
              <a:rPr lang="en-US" dirty="0" smtClean="0"/>
              <a:t>nets</a:t>
            </a:r>
          </a:p>
          <a:p>
            <a:pPr marL="914400" lvl="1" indent="-457200">
              <a:buFont typeface="+mj-lt"/>
              <a:buAutoNum type="arabicPeriod"/>
            </a:pPr>
            <a:r>
              <a:rPr lang="en-US" dirty="0" smtClean="0"/>
              <a:t>Inter-layer vias</a:t>
            </a:r>
          </a:p>
          <a:p>
            <a:pPr marL="914400" lvl="1" indent="-457200">
              <a:buFont typeface="+mj-lt"/>
              <a:buAutoNum type="arabicPeriod"/>
            </a:pPr>
            <a:r>
              <a:rPr lang="en-US" dirty="0" smtClean="0"/>
              <a:t>Pin access problem</a:t>
            </a:r>
          </a:p>
          <a:p>
            <a:pPr marL="914400" lvl="1" indent="-457200">
              <a:buFont typeface="+mj-lt"/>
              <a:buAutoNum type="arabicPeriod"/>
            </a:pPr>
            <a:r>
              <a:rPr lang="en-US" dirty="0" smtClean="0"/>
              <a:t>Other manufacturing issues</a:t>
            </a:r>
          </a:p>
          <a:p>
            <a:pPr marL="914400" lvl="1" indent="-457200">
              <a:buFont typeface="+mj-lt"/>
              <a:buAutoNum type="arabicPeriod"/>
            </a:pPr>
            <a:r>
              <a:rPr lang="en-US" dirty="0" smtClean="0"/>
              <a:t>Metrics for </a:t>
            </a:r>
            <a:r>
              <a:rPr lang="en-US" dirty="0" err="1" smtClean="0"/>
              <a:t>routability</a:t>
            </a:r>
            <a:r>
              <a:rPr lang="en-US" dirty="0" smtClean="0"/>
              <a:t> evaluation</a:t>
            </a:r>
          </a:p>
          <a:p>
            <a:endParaRPr lang="en-US" dirty="0" smtClean="0"/>
          </a:p>
        </p:txBody>
      </p:sp>
    </p:spTree>
    <p:extLst>
      <p:ext uri="{BB962C8B-B14F-4D97-AF65-F5344CB8AC3E}">
        <p14:creationId xmlns:p14="http://schemas.microsoft.com/office/powerpoint/2010/main" val="1660043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and Preliminaries</a:t>
            </a:r>
            <a:endParaRPr lang="en-US" dirty="0"/>
          </a:p>
        </p:txBody>
      </p:sp>
      <p:sp>
        <p:nvSpPr>
          <p:cNvPr id="3" name="Content Placeholder 2"/>
          <p:cNvSpPr>
            <a:spLocks noGrp="1"/>
          </p:cNvSpPr>
          <p:nvPr>
            <p:ph idx="1"/>
          </p:nvPr>
        </p:nvSpPr>
        <p:spPr>
          <a:xfrm>
            <a:off x="533400" y="990600"/>
            <a:ext cx="5562600" cy="5486400"/>
          </a:xfrm>
        </p:spPr>
        <p:txBody>
          <a:bodyPr/>
          <a:lstStyle/>
          <a:p>
            <a:pPr lvl="1"/>
            <a:endParaRPr lang="en-US" dirty="0" smtClean="0"/>
          </a:p>
          <a:p>
            <a:pPr marL="914400" lvl="1" indent="-457200">
              <a:buFont typeface="+mj-lt"/>
              <a:buAutoNum type="arabicPeriod"/>
            </a:pPr>
            <a:r>
              <a:rPr lang="en-US" dirty="0" smtClean="0"/>
              <a:t>Local nets</a:t>
            </a:r>
          </a:p>
          <a:p>
            <a:pPr lvl="2"/>
            <a:r>
              <a:rPr lang="en-US" dirty="0" smtClean="0"/>
              <a:t>All the pins of a local net are within the same g-cell</a:t>
            </a:r>
          </a:p>
          <a:p>
            <a:pPr lvl="2"/>
            <a:r>
              <a:rPr lang="en-US" dirty="0" smtClean="0"/>
              <a:t>Local nets are traditionally </a:t>
            </a:r>
            <a:r>
              <a:rPr lang="en-US" dirty="0"/>
              <a:t>ignored in </a:t>
            </a:r>
            <a:r>
              <a:rPr lang="en-US" dirty="0" smtClean="0"/>
              <a:t>GR but they are becoming </a:t>
            </a:r>
            <a:r>
              <a:rPr lang="en-US" dirty="0" smtClean="0">
                <a:solidFill>
                  <a:schemeClr val="tx2"/>
                </a:solidFill>
              </a:rPr>
              <a:t>a considerable percentage of total number of nets [1]</a:t>
            </a:r>
          </a:p>
          <a:p>
            <a:pPr lvl="2"/>
            <a:r>
              <a:rPr lang="en-US" dirty="0" smtClean="0">
                <a:solidFill>
                  <a:schemeClr val="tx2"/>
                </a:solidFill>
              </a:rPr>
              <a:t>Few research works consider local </a:t>
            </a:r>
            <a:r>
              <a:rPr lang="en-US" dirty="0" smtClean="0"/>
              <a:t>nets during GR [2-3] but accuracy of the local net model has not been verified</a:t>
            </a:r>
          </a:p>
        </p:txBody>
      </p:sp>
      <p:grpSp>
        <p:nvGrpSpPr>
          <p:cNvPr id="24" name="Group 23"/>
          <p:cNvGrpSpPr/>
          <p:nvPr/>
        </p:nvGrpSpPr>
        <p:grpSpPr>
          <a:xfrm>
            <a:off x="6324600" y="1752600"/>
            <a:ext cx="1866900" cy="1866900"/>
            <a:chOff x="1828800" y="3581400"/>
            <a:chExt cx="2667000" cy="2667000"/>
          </a:xfrm>
        </p:grpSpPr>
        <p:sp>
          <p:nvSpPr>
            <p:cNvPr id="5" name="Rectangle 4"/>
            <p:cNvSpPr/>
            <p:nvPr/>
          </p:nvSpPr>
          <p:spPr>
            <a:xfrm>
              <a:off x="1828800" y="3581400"/>
              <a:ext cx="2667000" cy="2667000"/>
            </a:xfrm>
            <a:prstGeom prst="rect">
              <a:avLst/>
            </a:prstGeom>
            <a:solidFill>
              <a:schemeClr val="accent5">
                <a:lumMod val="7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286000" y="5486400"/>
              <a:ext cx="304800" cy="304800"/>
            </a:xfrm>
            <a:prstGeom prst="rect">
              <a:avLst/>
            </a:prstGeom>
            <a:solidFill>
              <a:srgbClr val="0070C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24200" y="4876800"/>
              <a:ext cx="304800" cy="304800"/>
            </a:xfrm>
            <a:prstGeom prst="rect">
              <a:avLst/>
            </a:prstGeom>
            <a:solidFill>
              <a:srgbClr val="0070C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2438400" y="5029200"/>
              <a:ext cx="685800" cy="0"/>
            </a:xfrm>
            <a:prstGeom prst="line">
              <a:avLst/>
            </a:prstGeom>
            <a:ln w="28575">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6" idx="0"/>
            </p:cNvCxnSpPr>
            <p:nvPr/>
          </p:nvCxnSpPr>
          <p:spPr>
            <a:xfrm>
              <a:off x="2438400" y="5029200"/>
              <a:ext cx="0" cy="457200"/>
            </a:xfrm>
            <a:prstGeom prst="line">
              <a:avLst/>
            </a:prstGeom>
            <a:ln w="28575">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457200" y="5763726"/>
            <a:ext cx="8610599" cy="646331"/>
          </a:xfrm>
          <a:prstGeom prst="rect">
            <a:avLst/>
          </a:prstGeom>
          <a:noFill/>
        </p:spPr>
        <p:txBody>
          <a:bodyPr wrap="square" rtlCol="0">
            <a:spAutoFit/>
          </a:bodyPr>
          <a:lstStyle/>
          <a:p>
            <a:pPr marL="228600" indent="-228600">
              <a:buFont typeface="+mj-lt"/>
              <a:buAutoNum type="arabicPeriod"/>
            </a:pPr>
            <a:r>
              <a:rPr lang="en-US" sz="1200" dirty="0" smtClean="0"/>
              <a:t>N. </a:t>
            </a:r>
            <a:r>
              <a:rPr lang="en-US" sz="1200" dirty="0" err="1" smtClean="0"/>
              <a:t>Viswanathan</a:t>
            </a:r>
            <a:r>
              <a:rPr lang="en-US" sz="1200" dirty="0" smtClean="0"/>
              <a:t> </a:t>
            </a:r>
            <a:r>
              <a:rPr lang="en-US" sz="1200" i="1" dirty="0" smtClean="0"/>
              <a:t>et al</a:t>
            </a:r>
            <a:r>
              <a:rPr lang="en-US" sz="1200" dirty="0" smtClean="0"/>
              <a:t>. “The </a:t>
            </a:r>
            <a:r>
              <a:rPr lang="en-US" sz="1200" dirty="0"/>
              <a:t>ISPD-2011 routability-driven placement contest and benchmark </a:t>
            </a:r>
            <a:r>
              <a:rPr lang="en-US" sz="1200" dirty="0" smtClean="0"/>
              <a:t>suite”, </a:t>
            </a:r>
            <a:r>
              <a:rPr lang="en-US" sz="1200" i="1" dirty="0" smtClean="0"/>
              <a:t>ISPD</a:t>
            </a:r>
            <a:r>
              <a:rPr lang="en-US" sz="1200" dirty="0" smtClean="0"/>
              <a:t>, 2011</a:t>
            </a:r>
            <a:r>
              <a:rPr lang="en-US" sz="1200" dirty="0"/>
              <a:t>. </a:t>
            </a:r>
          </a:p>
          <a:p>
            <a:pPr marL="228600" indent="-228600">
              <a:buAutoNum type="arabicPeriod"/>
            </a:pPr>
            <a:r>
              <a:rPr lang="en-US" sz="1200" dirty="0" smtClean="0"/>
              <a:t>H. </a:t>
            </a:r>
            <a:r>
              <a:rPr lang="en-US" sz="1200" dirty="0" err="1" smtClean="0"/>
              <a:t>Shojaei</a:t>
            </a:r>
            <a:r>
              <a:rPr lang="en-US" sz="1200" dirty="0" smtClean="0"/>
              <a:t> </a:t>
            </a:r>
            <a:r>
              <a:rPr lang="en-US" sz="1200" i="1" dirty="0" smtClean="0"/>
              <a:t>et al</a:t>
            </a:r>
            <a:r>
              <a:rPr lang="en-US" sz="1200" dirty="0" smtClean="0"/>
              <a:t>. “Planning </a:t>
            </a:r>
            <a:r>
              <a:rPr lang="en-US" sz="1200" dirty="0"/>
              <a:t>for local net congestion in global </a:t>
            </a:r>
            <a:r>
              <a:rPr lang="en-US" sz="1200" dirty="0" smtClean="0"/>
              <a:t>routing”, </a:t>
            </a:r>
            <a:r>
              <a:rPr lang="en-US" sz="1200" i="1" dirty="0" smtClean="0"/>
              <a:t>ISPD</a:t>
            </a:r>
            <a:r>
              <a:rPr lang="en-US" sz="1200" dirty="0" smtClean="0"/>
              <a:t>, </a:t>
            </a:r>
            <a:r>
              <a:rPr lang="en-US" sz="1200" dirty="0"/>
              <a:t>2013. </a:t>
            </a:r>
            <a:endParaRPr lang="en-US" sz="1200" dirty="0" smtClean="0"/>
          </a:p>
          <a:p>
            <a:pPr marL="228600" indent="-228600">
              <a:buAutoNum type="arabicPeriod"/>
            </a:pPr>
            <a:r>
              <a:rPr lang="en-US" sz="1200" dirty="0" smtClean="0"/>
              <a:t>Y. Wei </a:t>
            </a:r>
            <a:r>
              <a:rPr lang="en-US" sz="1200" i="1" dirty="0" smtClean="0"/>
              <a:t>et al</a:t>
            </a:r>
            <a:r>
              <a:rPr lang="en-US" sz="1200" dirty="0" smtClean="0"/>
              <a:t>. “GLARE</a:t>
            </a:r>
            <a:r>
              <a:rPr lang="en-US" sz="1200" dirty="0"/>
              <a:t>: global and local wiring aware routability </a:t>
            </a:r>
            <a:r>
              <a:rPr lang="en-US" sz="1200" dirty="0" smtClean="0"/>
              <a:t>evaluation”, </a:t>
            </a:r>
            <a:r>
              <a:rPr lang="en-US" sz="1200" i="1" dirty="0" smtClean="0"/>
              <a:t>DAC</a:t>
            </a:r>
            <a:r>
              <a:rPr lang="en-US" sz="1200" dirty="0" smtClean="0"/>
              <a:t>, </a:t>
            </a:r>
            <a:r>
              <a:rPr lang="en-US" sz="1200" dirty="0"/>
              <a:t>2012</a:t>
            </a:r>
            <a:r>
              <a:rPr lang="en-US" sz="1200" dirty="0" smtClean="0"/>
              <a:t>.</a:t>
            </a:r>
          </a:p>
        </p:txBody>
      </p:sp>
      <p:sp>
        <p:nvSpPr>
          <p:cNvPr id="12" name="Content Placeholder 2"/>
          <p:cNvSpPr txBox="1">
            <a:spLocks/>
          </p:cNvSpPr>
          <p:nvPr/>
        </p:nvSpPr>
        <p:spPr bwMode="auto">
          <a:xfrm>
            <a:off x="609600" y="990600"/>
            <a:ext cx="7467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00000"/>
              </a:buClr>
              <a:buChar char="•"/>
              <a:defRPr sz="2400">
                <a:solidFill>
                  <a:schemeClr val="tx1"/>
                </a:solidFill>
                <a:latin typeface="Arial" charset="0"/>
                <a:ea typeface="+mn-ea"/>
                <a:cs typeface="+mn-cs"/>
              </a:defRPr>
            </a:lvl1pPr>
            <a:lvl2pPr marL="742950" indent="-285750" algn="l" rtl="0" eaLnBrk="0" fontAlgn="base" hangingPunct="0">
              <a:spcBef>
                <a:spcPct val="20000"/>
              </a:spcBef>
              <a:spcAft>
                <a:spcPct val="0"/>
              </a:spcAft>
              <a:buClr>
                <a:srgbClr val="800000"/>
              </a:buClr>
              <a:buFont typeface="Arial" pitchFamily="34" charset="0"/>
              <a:buChar char="–"/>
              <a:defRPr sz="2000">
                <a:solidFill>
                  <a:schemeClr val="tx1"/>
                </a:solidFill>
                <a:latin typeface="Arial" charset="0"/>
                <a:cs typeface="+mn-cs"/>
              </a:defRPr>
            </a:lvl2pPr>
            <a:lvl3pPr marL="1143000" indent="-228600" algn="l" rtl="0" eaLnBrk="0" fontAlgn="base" hangingPunct="0">
              <a:spcBef>
                <a:spcPct val="20000"/>
              </a:spcBef>
              <a:spcAft>
                <a:spcPct val="0"/>
              </a:spcAft>
              <a:buClr>
                <a:srgbClr val="800000"/>
              </a:buClr>
              <a:buChar char="•"/>
              <a:defRPr sz="1800">
                <a:solidFill>
                  <a:schemeClr val="tx1"/>
                </a:solidFill>
                <a:latin typeface="Arial" charset="0"/>
                <a:cs typeface="+mn-cs"/>
              </a:defRPr>
            </a:lvl3pPr>
            <a:lvl4pPr marL="1600200" indent="-228600" algn="l" rtl="0" eaLnBrk="0" fontAlgn="base" hangingPunct="0">
              <a:spcBef>
                <a:spcPct val="20000"/>
              </a:spcBef>
              <a:spcAft>
                <a:spcPct val="0"/>
              </a:spcAft>
              <a:buClr>
                <a:srgbClr val="800000"/>
              </a:buClr>
              <a:buFont typeface="Arial" pitchFamily="34" charset="0"/>
              <a:buChar char="–"/>
              <a:defRPr sz="1600">
                <a:solidFill>
                  <a:schemeClr val="tx1"/>
                </a:solidFill>
                <a:latin typeface="Arial" charset="0"/>
                <a:cs typeface="+mn-cs"/>
              </a:defRPr>
            </a:lvl4pPr>
            <a:lvl5pPr marL="2057400" indent="-228600" algn="l" rtl="0" eaLnBrk="0" fontAlgn="base" hangingPunct="0">
              <a:spcBef>
                <a:spcPct val="20000"/>
              </a:spcBef>
              <a:spcAft>
                <a:spcPct val="0"/>
              </a:spcAft>
              <a:buClr>
                <a:srgbClr val="800000"/>
              </a:buClr>
              <a:buFont typeface="Arial" pitchFamily="34" charset="0"/>
              <a:buChar char="»"/>
              <a:defRPr sz="1400">
                <a:solidFill>
                  <a:schemeClr val="tx1"/>
                </a:solidFill>
                <a:latin typeface="Arial" charset="0"/>
                <a:cs typeface="+mn-cs"/>
              </a:defRPr>
            </a:lvl5pPr>
            <a:lvl6pPr marL="2514600" indent="-228600" algn="l" rtl="0" fontAlgn="base">
              <a:spcBef>
                <a:spcPct val="20000"/>
              </a:spcBef>
              <a:spcAft>
                <a:spcPct val="0"/>
              </a:spcAft>
              <a:buClr>
                <a:srgbClr val="800000"/>
              </a:buClr>
              <a:buFont typeface="Arial" charset="0"/>
              <a:buChar char="»"/>
              <a:defRPr sz="2000">
                <a:solidFill>
                  <a:schemeClr val="tx1"/>
                </a:solidFill>
                <a:latin typeface="+mn-lt"/>
                <a:cs typeface="+mn-cs"/>
              </a:defRPr>
            </a:lvl6pPr>
            <a:lvl7pPr marL="2971800" indent="-228600" algn="l" rtl="0" fontAlgn="base">
              <a:spcBef>
                <a:spcPct val="20000"/>
              </a:spcBef>
              <a:spcAft>
                <a:spcPct val="0"/>
              </a:spcAft>
              <a:buClr>
                <a:srgbClr val="800000"/>
              </a:buClr>
              <a:buFont typeface="Arial" charset="0"/>
              <a:buChar char="»"/>
              <a:defRPr sz="2000">
                <a:solidFill>
                  <a:schemeClr val="tx1"/>
                </a:solidFill>
                <a:latin typeface="+mn-lt"/>
                <a:cs typeface="+mn-cs"/>
              </a:defRPr>
            </a:lvl7pPr>
            <a:lvl8pPr marL="3429000" indent="-228600" algn="l" rtl="0" fontAlgn="base">
              <a:spcBef>
                <a:spcPct val="20000"/>
              </a:spcBef>
              <a:spcAft>
                <a:spcPct val="0"/>
              </a:spcAft>
              <a:buClr>
                <a:srgbClr val="800000"/>
              </a:buClr>
              <a:buFont typeface="Arial" charset="0"/>
              <a:buChar char="»"/>
              <a:defRPr sz="2000">
                <a:solidFill>
                  <a:schemeClr val="tx1"/>
                </a:solidFill>
                <a:latin typeface="+mn-lt"/>
                <a:cs typeface="+mn-cs"/>
              </a:defRPr>
            </a:lvl8pPr>
            <a:lvl9pPr marL="3886200" indent="-228600" algn="l" rtl="0" fontAlgn="base">
              <a:spcBef>
                <a:spcPct val="20000"/>
              </a:spcBef>
              <a:spcAft>
                <a:spcPct val="0"/>
              </a:spcAft>
              <a:buClr>
                <a:srgbClr val="800000"/>
              </a:buClr>
              <a:buFont typeface="Arial" charset="0"/>
              <a:buChar char="»"/>
              <a:defRPr sz="2000">
                <a:solidFill>
                  <a:schemeClr val="tx1"/>
                </a:solidFill>
                <a:latin typeface="+mn-lt"/>
                <a:cs typeface="+mn-cs"/>
              </a:defRPr>
            </a:lvl9pPr>
          </a:lstStyle>
          <a:p>
            <a:r>
              <a:rPr lang="en-US" dirty="0" smtClean="0"/>
              <a:t>Sources of mismatch between GR and DR</a:t>
            </a:r>
          </a:p>
        </p:txBody>
      </p:sp>
    </p:spTree>
    <p:extLst>
      <p:ext uri="{BB962C8B-B14F-4D97-AF65-F5344CB8AC3E}">
        <p14:creationId xmlns:p14="http://schemas.microsoft.com/office/powerpoint/2010/main" val="1696879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and Preliminaries</a:t>
            </a:r>
            <a:endParaRPr lang="en-US" dirty="0"/>
          </a:p>
        </p:txBody>
      </p:sp>
      <p:sp>
        <p:nvSpPr>
          <p:cNvPr id="3" name="Content Placeholder 2"/>
          <p:cNvSpPr>
            <a:spLocks noGrp="1"/>
          </p:cNvSpPr>
          <p:nvPr>
            <p:ph idx="1"/>
          </p:nvPr>
        </p:nvSpPr>
        <p:spPr>
          <a:xfrm>
            <a:off x="533400" y="990600"/>
            <a:ext cx="8458200" cy="5486400"/>
          </a:xfrm>
        </p:spPr>
        <p:txBody>
          <a:bodyPr/>
          <a:lstStyle/>
          <a:p>
            <a:r>
              <a:rPr lang="en-US" dirty="0" smtClean="0"/>
              <a:t>Sources of mismatch between GR and DR</a:t>
            </a:r>
          </a:p>
          <a:p>
            <a:pPr marL="914400" lvl="1" indent="-457200">
              <a:buFont typeface="+mj-lt"/>
              <a:buAutoNum type="arabicPeriod" startAt="2"/>
            </a:pPr>
            <a:r>
              <a:rPr lang="en-US" dirty="0" smtClean="0"/>
              <a:t>Models of inter-layer vias [1-4]</a:t>
            </a:r>
            <a:endParaRPr lang="en-US" dirty="0"/>
          </a:p>
          <a:p>
            <a:pPr lvl="2"/>
            <a:r>
              <a:rPr lang="en-US" dirty="0" smtClean="0"/>
              <a:t>A via connects wires on adjacent metal layers to each others</a:t>
            </a:r>
          </a:p>
          <a:p>
            <a:pPr lvl="2"/>
            <a:r>
              <a:rPr lang="en-US" dirty="0" smtClean="0"/>
              <a:t>Via size depends on the sizes of the wires that are connected by it</a:t>
            </a:r>
          </a:p>
          <a:p>
            <a:pPr lvl="2"/>
            <a:r>
              <a:rPr lang="en-US" dirty="0" smtClean="0"/>
              <a:t>A via may block extra routing tracks on the layer with smaller wire size</a:t>
            </a:r>
          </a:p>
          <a:p>
            <a:pPr lvl="2"/>
            <a:r>
              <a:rPr lang="en-US" dirty="0" smtClean="0"/>
              <a:t>Via size is not typically modeled during GR</a:t>
            </a:r>
          </a:p>
        </p:txBody>
      </p:sp>
      <p:grpSp>
        <p:nvGrpSpPr>
          <p:cNvPr id="10" name="Group 9"/>
          <p:cNvGrpSpPr/>
          <p:nvPr/>
        </p:nvGrpSpPr>
        <p:grpSpPr>
          <a:xfrm>
            <a:off x="2819400" y="3013363"/>
            <a:ext cx="2812545" cy="2473037"/>
            <a:chOff x="4426459" y="3567678"/>
            <a:chExt cx="2812545" cy="2473037"/>
          </a:xfrm>
        </p:grpSpPr>
        <p:grpSp>
          <p:nvGrpSpPr>
            <p:cNvPr id="28" name="Group 27"/>
            <p:cNvGrpSpPr/>
            <p:nvPr/>
          </p:nvGrpSpPr>
          <p:grpSpPr>
            <a:xfrm>
              <a:off x="4822767" y="4260319"/>
              <a:ext cx="282633" cy="1454681"/>
              <a:chOff x="5527675" y="2309879"/>
              <a:chExt cx="304800" cy="1568773"/>
            </a:xfrm>
            <a:scene3d>
              <a:camera prst="isometricTopUp"/>
              <a:lightRig rig="threePt" dir="t"/>
            </a:scene3d>
          </p:grpSpPr>
          <p:cxnSp>
            <p:nvCxnSpPr>
              <p:cNvPr id="25" name="Straight Connector 24"/>
              <p:cNvCxnSpPr/>
              <p:nvPr/>
            </p:nvCxnSpPr>
            <p:spPr>
              <a:xfrm>
                <a:off x="5699908" y="2309879"/>
                <a:ext cx="0" cy="1263973"/>
              </a:xfrm>
              <a:prstGeom prst="line">
                <a:avLst/>
              </a:prstGeom>
              <a:ln w="2032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527675" y="3573852"/>
                <a:ext cx="304800" cy="304800"/>
              </a:xfrm>
              <a:prstGeom prst="rect">
                <a:avLst/>
              </a:prstGeom>
              <a:solidFill>
                <a:srgbClr val="0070C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4426459" y="3567678"/>
              <a:ext cx="2812545" cy="2473037"/>
              <a:chOff x="4129664" y="3581401"/>
              <a:chExt cx="3033135" cy="2667000"/>
            </a:xfrm>
            <a:scene3d>
              <a:camera prst="isometricTopUp"/>
              <a:lightRig rig="threePt" dir="t"/>
            </a:scene3d>
          </p:grpSpPr>
          <p:sp>
            <p:nvSpPr>
              <p:cNvPr id="6" name="Rectangle 5"/>
              <p:cNvSpPr/>
              <p:nvPr/>
            </p:nvSpPr>
            <p:spPr>
              <a:xfrm>
                <a:off x="4495800" y="3581401"/>
                <a:ext cx="2666999" cy="2667000"/>
              </a:xfrm>
              <a:prstGeom prst="rect">
                <a:avLst/>
              </a:prstGeom>
              <a:solidFill>
                <a:schemeClr val="accent5">
                  <a:lumMod val="75000"/>
                  <a:alpha val="7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29664" y="4038600"/>
                <a:ext cx="3033130" cy="457201"/>
              </a:xfrm>
              <a:prstGeom prst="rect">
                <a:avLst/>
              </a:prstGeom>
              <a:solidFill>
                <a:srgbClr val="969696">
                  <a:alpha val="7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29668" y="4953003"/>
                <a:ext cx="3033131" cy="948726"/>
              </a:xfrm>
              <a:prstGeom prst="rect">
                <a:avLst/>
              </a:prstGeom>
              <a:solidFill>
                <a:srgbClr val="969696">
                  <a:alpha val="7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8" idx="1"/>
              </p:cNvCxnSpPr>
              <p:nvPr/>
            </p:nvCxnSpPr>
            <p:spPr>
              <a:xfrm>
                <a:off x="4129665" y="4267200"/>
                <a:ext cx="1348821" cy="0"/>
              </a:xfrm>
              <a:prstGeom prst="line">
                <a:avLst/>
              </a:prstGeom>
              <a:ln w="2032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9668" y="5410200"/>
                <a:ext cx="1355292" cy="0"/>
              </a:xfrm>
              <a:prstGeom prst="line">
                <a:avLst/>
              </a:prstGeom>
              <a:ln w="2032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439314" y="5059752"/>
                <a:ext cx="700896" cy="700896"/>
              </a:xfrm>
              <a:prstGeom prst="rect">
                <a:avLst/>
              </a:prstGeom>
              <a:solidFill>
                <a:srgbClr val="0070C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71303" y="4114800"/>
                <a:ext cx="304800" cy="304800"/>
              </a:xfrm>
              <a:prstGeom prst="rect">
                <a:avLst/>
              </a:prstGeom>
              <a:solidFill>
                <a:srgbClr val="0070C0"/>
              </a:solidFill>
              <a:ln w="15875">
                <a:solidFill>
                  <a:schemeClr val="tx1"/>
                </a:solidFill>
              </a:ln>
              <a:sp3d extrusionH="762000">
                <a:extrusionClr>
                  <a:schemeClr val="accent2">
                    <a:lumMod val="40000"/>
                    <a:lumOff val="6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324599" y="3668508"/>
              <a:ext cx="649925" cy="1723307"/>
              <a:chOff x="6095996" y="2460771"/>
              <a:chExt cx="930284" cy="2466694"/>
            </a:xfrm>
            <a:scene3d>
              <a:camera prst="isometricTopUp"/>
              <a:lightRig rig="threePt" dir="t"/>
            </a:scene3d>
          </p:grpSpPr>
          <p:grpSp>
            <p:nvGrpSpPr>
              <p:cNvPr id="24" name="Group 23"/>
              <p:cNvGrpSpPr/>
              <p:nvPr/>
            </p:nvGrpSpPr>
            <p:grpSpPr>
              <a:xfrm>
                <a:off x="6096000" y="2460771"/>
                <a:ext cx="930280" cy="2466694"/>
                <a:chOff x="806210" y="4404504"/>
                <a:chExt cx="700896" cy="1858468"/>
              </a:xfrm>
            </p:grpSpPr>
            <p:sp>
              <p:nvSpPr>
                <p:cNvPr id="20" name="Rectangle 19"/>
                <p:cNvSpPr/>
                <p:nvPr/>
              </p:nvSpPr>
              <p:spPr>
                <a:xfrm>
                  <a:off x="806210" y="4404504"/>
                  <a:ext cx="700896" cy="700896"/>
                </a:xfrm>
                <a:prstGeom prst="rect">
                  <a:avLst/>
                </a:prstGeom>
                <a:solidFill>
                  <a:srgbClr val="0070C0"/>
                </a:solidFill>
                <a:ln w="15875">
                  <a:solidFill>
                    <a:schemeClr val="tx1"/>
                  </a:solidFill>
                </a:ln>
                <a:sp3d extrusionH="762000" contourW="12700" prstMaterial="clear">
                  <a:extrusionClr>
                    <a:schemeClr val="accent2">
                      <a:lumMod val="20000"/>
                      <a:lumOff val="80000"/>
                    </a:schemeClr>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1150676" y="5117164"/>
                  <a:ext cx="0" cy="1145808"/>
                </a:xfrm>
                <a:prstGeom prst="line">
                  <a:avLst/>
                </a:prstGeom>
                <a:ln w="508000">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a:xfrm>
                <a:off x="6095996" y="2476870"/>
                <a:ext cx="930279" cy="930280"/>
              </a:xfrm>
              <a:prstGeom prst="rect">
                <a:avLst/>
              </a:prstGeom>
              <a:solidFill>
                <a:srgbClr val="0070C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p:cNvSpPr txBox="1"/>
          <p:nvPr/>
        </p:nvSpPr>
        <p:spPr>
          <a:xfrm>
            <a:off x="457201" y="5806733"/>
            <a:ext cx="8686799" cy="830997"/>
          </a:xfrm>
          <a:prstGeom prst="rect">
            <a:avLst/>
          </a:prstGeom>
          <a:noFill/>
        </p:spPr>
        <p:txBody>
          <a:bodyPr wrap="square" rtlCol="0">
            <a:spAutoFit/>
          </a:bodyPr>
          <a:lstStyle/>
          <a:p>
            <a:pPr marL="228600" indent="-228600">
              <a:buAutoNum type="arabicPeriod"/>
            </a:pPr>
            <a:r>
              <a:rPr lang="en-US" sz="1200" dirty="0" smtClean="0"/>
              <a:t>X. </a:t>
            </a:r>
            <a:r>
              <a:rPr lang="en-US" sz="1200" dirty="0" err="1" smtClean="0"/>
              <a:t>Jia</a:t>
            </a:r>
            <a:r>
              <a:rPr lang="en-US" sz="1200" dirty="0" smtClean="0"/>
              <a:t> </a:t>
            </a:r>
            <a:r>
              <a:rPr lang="en-US" sz="1200" i="1" dirty="0" smtClean="0"/>
              <a:t>et al</a:t>
            </a:r>
            <a:r>
              <a:rPr lang="en-US" sz="1200" dirty="0" smtClean="0"/>
              <a:t>. “</a:t>
            </a:r>
            <a:r>
              <a:rPr lang="en-US" sz="1200" dirty="0" err="1" smtClean="0"/>
              <a:t>MCFRoute</a:t>
            </a:r>
            <a:r>
              <a:rPr lang="en-US" sz="1200" dirty="0"/>
              <a:t>: a detailed router based on multi-commodity flow method</a:t>
            </a:r>
            <a:r>
              <a:rPr lang="en-US" sz="1200" dirty="0" smtClean="0"/>
              <a:t>”,</a:t>
            </a:r>
            <a:r>
              <a:rPr lang="en-US" sz="1200" i="1" dirty="0"/>
              <a:t> </a:t>
            </a:r>
            <a:r>
              <a:rPr lang="en-US" sz="1200" i="1" dirty="0" smtClean="0"/>
              <a:t>ICCAD</a:t>
            </a:r>
            <a:r>
              <a:rPr lang="en-US" sz="1200" dirty="0" smtClean="0"/>
              <a:t>, 2014</a:t>
            </a:r>
            <a:r>
              <a:rPr lang="en-US" sz="1200" dirty="0"/>
              <a:t>. </a:t>
            </a:r>
          </a:p>
          <a:p>
            <a:pPr marL="228600" indent="-228600">
              <a:buAutoNum type="arabicPeriod"/>
            </a:pPr>
            <a:r>
              <a:rPr lang="en-US" sz="1200" dirty="0" smtClean="0"/>
              <a:t>K. Han </a:t>
            </a:r>
            <a:r>
              <a:rPr lang="en-US" sz="1200" i="1" dirty="0" smtClean="0"/>
              <a:t>et al.</a:t>
            </a:r>
            <a:r>
              <a:rPr lang="en-US" sz="1200" dirty="0" smtClean="0"/>
              <a:t> “Evaluation </a:t>
            </a:r>
            <a:r>
              <a:rPr lang="en-US" sz="1200" dirty="0"/>
              <a:t>of BEOL design rule impacts using an </a:t>
            </a:r>
            <a:r>
              <a:rPr lang="en-US" sz="1200" dirty="0" smtClean="0"/>
              <a:t>optimal </a:t>
            </a:r>
            <a:r>
              <a:rPr lang="en-US" sz="1200" dirty="0"/>
              <a:t>ILP-based detailed </a:t>
            </a:r>
            <a:r>
              <a:rPr lang="en-US" sz="1200" dirty="0" smtClean="0"/>
              <a:t>router”, </a:t>
            </a:r>
            <a:r>
              <a:rPr lang="en-US" sz="1200" i="1" dirty="0" smtClean="0"/>
              <a:t>DAC</a:t>
            </a:r>
            <a:r>
              <a:rPr lang="en-US" sz="1200" dirty="0" smtClean="0"/>
              <a:t>, 2015</a:t>
            </a:r>
            <a:r>
              <a:rPr lang="en-US" sz="1200" dirty="0"/>
              <a:t>. </a:t>
            </a:r>
            <a:endParaRPr lang="en-US" sz="1200" dirty="0" smtClean="0"/>
          </a:p>
          <a:p>
            <a:pPr marL="228600" indent="-228600">
              <a:buAutoNum type="arabicPeriod"/>
            </a:pPr>
            <a:r>
              <a:rPr lang="en-US" sz="1200" dirty="0" smtClean="0"/>
              <a:t>Y. Zhang </a:t>
            </a:r>
            <a:r>
              <a:rPr lang="en-US" sz="1200" i="1" dirty="0" smtClean="0"/>
              <a:t>et al</a:t>
            </a:r>
            <a:r>
              <a:rPr lang="en-US" sz="1200" dirty="0" smtClean="0"/>
              <a:t>. “</a:t>
            </a:r>
            <a:r>
              <a:rPr lang="en-US" sz="1200" dirty="0" err="1" smtClean="0"/>
              <a:t>RegularRoute</a:t>
            </a:r>
            <a:r>
              <a:rPr lang="en-US" sz="1200" dirty="0"/>
              <a:t>: an efficient detailed router with regular routing </a:t>
            </a:r>
            <a:r>
              <a:rPr lang="en-US" sz="1200" dirty="0" smtClean="0"/>
              <a:t>patterns”, </a:t>
            </a:r>
            <a:r>
              <a:rPr lang="en-US" sz="1200" i="1" dirty="0" smtClean="0"/>
              <a:t>ISPD</a:t>
            </a:r>
            <a:r>
              <a:rPr lang="en-US" sz="1200" dirty="0" smtClean="0"/>
              <a:t>, </a:t>
            </a:r>
            <a:r>
              <a:rPr lang="en-US" sz="1200" dirty="0"/>
              <a:t>2011. </a:t>
            </a:r>
          </a:p>
          <a:p>
            <a:pPr marL="228600" indent="-228600">
              <a:buAutoNum type="arabicPeriod"/>
            </a:pPr>
            <a:r>
              <a:rPr lang="en-US" sz="1200" dirty="0" smtClean="0"/>
              <a:t>C. Hsu </a:t>
            </a:r>
            <a:r>
              <a:rPr lang="en-US" sz="1200" i="1" dirty="0" smtClean="0"/>
              <a:t>et al</a:t>
            </a:r>
            <a:r>
              <a:rPr lang="en-US" sz="1200" dirty="0" smtClean="0"/>
              <a:t>. “Multi-layer </a:t>
            </a:r>
            <a:r>
              <a:rPr lang="en-US" sz="1200" dirty="0"/>
              <a:t>global routing considering via and wire </a:t>
            </a:r>
            <a:r>
              <a:rPr lang="en-US" sz="1200" dirty="0" smtClean="0"/>
              <a:t>capacities</a:t>
            </a:r>
            <a:r>
              <a:rPr lang="en-US" sz="1200" i="1" dirty="0" smtClean="0"/>
              <a:t>”, ICCAD,</a:t>
            </a:r>
            <a:r>
              <a:rPr lang="en-US" sz="1200" dirty="0" smtClean="0"/>
              <a:t> </a:t>
            </a:r>
            <a:r>
              <a:rPr lang="en-US" sz="1200" dirty="0"/>
              <a:t>2008. </a:t>
            </a:r>
          </a:p>
        </p:txBody>
      </p:sp>
    </p:spTree>
    <p:extLst>
      <p:ext uri="{BB962C8B-B14F-4D97-AF65-F5344CB8AC3E}">
        <p14:creationId xmlns:p14="http://schemas.microsoft.com/office/powerpoint/2010/main" val="528743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034" y="3459143"/>
            <a:ext cx="4640728" cy="1951057"/>
          </a:xfrm>
          <a:prstGeom prst="rect">
            <a:avLst/>
          </a:prstGeom>
        </p:spPr>
      </p:pic>
      <p:sp>
        <p:nvSpPr>
          <p:cNvPr id="2" name="Title 1"/>
          <p:cNvSpPr>
            <a:spLocks noGrp="1"/>
          </p:cNvSpPr>
          <p:nvPr>
            <p:ph type="title"/>
          </p:nvPr>
        </p:nvSpPr>
        <p:spPr/>
        <p:txBody>
          <a:bodyPr/>
          <a:lstStyle/>
          <a:p>
            <a:r>
              <a:rPr lang="en-US" dirty="0" smtClean="0"/>
              <a:t>Introduction and Preliminaries</a:t>
            </a:r>
            <a:endParaRPr lang="en-US" dirty="0"/>
          </a:p>
        </p:txBody>
      </p:sp>
      <p:sp>
        <p:nvSpPr>
          <p:cNvPr id="3" name="Content Placeholder 2"/>
          <p:cNvSpPr>
            <a:spLocks noGrp="1"/>
          </p:cNvSpPr>
          <p:nvPr>
            <p:ph idx="1"/>
          </p:nvPr>
        </p:nvSpPr>
        <p:spPr>
          <a:xfrm>
            <a:off x="533400" y="990600"/>
            <a:ext cx="8534400" cy="2388253"/>
          </a:xfrm>
        </p:spPr>
        <p:txBody>
          <a:bodyPr/>
          <a:lstStyle/>
          <a:p>
            <a:pPr>
              <a:spcBef>
                <a:spcPts val="0"/>
              </a:spcBef>
            </a:pPr>
            <a:r>
              <a:rPr lang="en-US" dirty="0" smtClean="0"/>
              <a:t>Sources of mismatch between GR and DR</a:t>
            </a:r>
          </a:p>
          <a:p>
            <a:pPr marL="914400" lvl="1" indent="-457200">
              <a:spcBef>
                <a:spcPts val="0"/>
              </a:spcBef>
              <a:buFont typeface="+mj-lt"/>
              <a:buAutoNum type="arabicPeriod" startAt="3"/>
            </a:pPr>
            <a:r>
              <a:rPr lang="en-US" dirty="0" smtClean="0"/>
              <a:t>Lack of pin access model in GR</a:t>
            </a:r>
          </a:p>
          <a:p>
            <a:pPr lvl="2">
              <a:spcBef>
                <a:spcPts val="0"/>
              </a:spcBef>
            </a:pPr>
            <a:r>
              <a:rPr lang="en-US" dirty="0" smtClean="0"/>
              <a:t>During DR, connection to each pin is through one or more of its “tapping points”</a:t>
            </a:r>
          </a:p>
          <a:p>
            <a:pPr lvl="2">
              <a:spcBef>
                <a:spcPts val="0"/>
              </a:spcBef>
            </a:pPr>
            <a:r>
              <a:rPr lang="en-US" dirty="0"/>
              <a:t>L</a:t>
            </a:r>
            <a:r>
              <a:rPr lang="en-US" dirty="0" smtClean="0"/>
              <a:t>ack of pin access model in GR becomes a more challenging issue in advanced technology nodes because:</a:t>
            </a:r>
          </a:p>
          <a:p>
            <a:pPr lvl="3">
              <a:spcBef>
                <a:spcPts val="0"/>
              </a:spcBef>
            </a:pPr>
            <a:r>
              <a:rPr lang="en-US" dirty="0" smtClean="0"/>
              <a:t>There are fewer tapping points for each pin</a:t>
            </a:r>
            <a:endParaRPr lang="en-US" dirty="0"/>
          </a:p>
          <a:p>
            <a:pPr lvl="3">
              <a:spcBef>
                <a:spcPts val="0"/>
              </a:spcBef>
            </a:pPr>
            <a:r>
              <a:rPr lang="en-US" dirty="0" smtClean="0"/>
              <a:t>Various blockage limit access to the tapping points</a:t>
            </a:r>
          </a:p>
          <a:p>
            <a:pPr lvl="2"/>
            <a:endParaRPr lang="en-US" dirty="0"/>
          </a:p>
        </p:txBody>
      </p:sp>
      <p:sp>
        <p:nvSpPr>
          <p:cNvPr id="26" name="TextBox 25"/>
          <p:cNvSpPr txBox="1"/>
          <p:nvPr/>
        </p:nvSpPr>
        <p:spPr>
          <a:xfrm>
            <a:off x="465598" y="5646003"/>
            <a:ext cx="8678402" cy="830997"/>
          </a:xfrm>
          <a:prstGeom prst="rect">
            <a:avLst/>
          </a:prstGeom>
          <a:noFill/>
        </p:spPr>
        <p:txBody>
          <a:bodyPr wrap="square" rtlCol="0">
            <a:spAutoFit/>
          </a:bodyPr>
          <a:lstStyle/>
          <a:p>
            <a:pPr marL="342900" indent="-342900">
              <a:buFont typeface="+mj-lt"/>
              <a:buAutoNum type="arabicPeriod"/>
            </a:pPr>
            <a:r>
              <a:rPr lang="en-US" sz="1200" dirty="0" smtClean="0"/>
              <a:t>Mentor Graphics White Paper. “Understanding physical design constraints in the 10nm era”. </a:t>
            </a:r>
            <a:r>
              <a:rPr lang="en-US" sz="1200" dirty="0" smtClean="0">
                <a:hlinkClick r:id="rId4"/>
              </a:rPr>
              <a:t>http://go.mentor.com/4O2zY</a:t>
            </a:r>
            <a:endParaRPr lang="en-US" sz="1200" dirty="0" smtClean="0"/>
          </a:p>
          <a:p>
            <a:pPr marL="342900" indent="-342900">
              <a:buFont typeface="+mj-lt"/>
              <a:buAutoNum type="arabicPeriod"/>
            </a:pPr>
            <a:r>
              <a:rPr lang="en-US" sz="1200" dirty="0" smtClean="0"/>
              <a:t>Cadence Design Systems. “LEF DEF </a:t>
            </a:r>
            <a:r>
              <a:rPr lang="en-US" sz="1200" dirty="0"/>
              <a:t>exchange format versions 5.7 reference documentation plus </a:t>
            </a:r>
            <a:r>
              <a:rPr lang="en-US" sz="1200" dirty="0" smtClean="0"/>
              <a:t>reader”. </a:t>
            </a:r>
            <a:r>
              <a:rPr lang="en-US" sz="1200" dirty="0" smtClean="0">
                <a:hlinkClick r:id="rId5"/>
              </a:rPr>
              <a:t>https://www.si2.org/openeda.si2.org/projects/lefdefnew/</a:t>
            </a:r>
            <a:endParaRPr lang="en-US" sz="1200" dirty="0" smtClean="0"/>
          </a:p>
          <a:p>
            <a:pPr marL="342900" indent="-342900">
              <a:buFont typeface="+mj-lt"/>
              <a:buAutoNum type="arabicPeriod"/>
            </a:pPr>
            <a:r>
              <a:rPr lang="en-US" sz="1200" dirty="0"/>
              <a:t>M. </a:t>
            </a:r>
            <a:r>
              <a:rPr lang="en-US" sz="1200" dirty="0" err="1" smtClean="0"/>
              <a:t>Ozdal</a:t>
            </a:r>
            <a:r>
              <a:rPr lang="en-US" sz="1200" dirty="0"/>
              <a:t>,</a:t>
            </a:r>
            <a:r>
              <a:rPr lang="en-US" sz="1200" dirty="0" smtClean="0"/>
              <a:t> </a:t>
            </a:r>
            <a:r>
              <a:rPr lang="en-US" sz="1200" dirty="0"/>
              <a:t>“Detailed</a:t>
            </a:r>
            <a:r>
              <a:rPr lang="en-US" sz="1200" dirty="0" smtClean="0"/>
              <a:t>-routing algorithms </a:t>
            </a:r>
            <a:r>
              <a:rPr lang="en-US" sz="1200" dirty="0"/>
              <a:t>for </a:t>
            </a:r>
            <a:r>
              <a:rPr lang="en-US" sz="1200" dirty="0" smtClean="0"/>
              <a:t>dense </a:t>
            </a:r>
            <a:r>
              <a:rPr lang="en-US" sz="1200" dirty="0"/>
              <a:t>p</a:t>
            </a:r>
            <a:r>
              <a:rPr lang="en-US" sz="1200" dirty="0" smtClean="0"/>
              <a:t>in clusters </a:t>
            </a:r>
            <a:r>
              <a:rPr lang="en-US" sz="1200" dirty="0"/>
              <a:t>in Integrated Circuits”,</a:t>
            </a:r>
            <a:r>
              <a:rPr lang="en-US" sz="1200" i="1" dirty="0"/>
              <a:t> TCAD</a:t>
            </a:r>
            <a:r>
              <a:rPr lang="en-US" sz="1200" dirty="0"/>
              <a:t>, 2009. </a:t>
            </a:r>
          </a:p>
        </p:txBody>
      </p:sp>
      <p:grpSp>
        <p:nvGrpSpPr>
          <p:cNvPr id="12" name="Group 11"/>
          <p:cNvGrpSpPr/>
          <p:nvPr/>
        </p:nvGrpSpPr>
        <p:grpSpPr>
          <a:xfrm>
            <a:off x="5791200" y="3810000"/>
            <a:ext cx="1907759" cy="1431000"/>
            <a:chOff x="6015580" y="3625322"/>
            <a:chExt cx="2429520" cy="1822370"/>
          </a:xfrm>
        </p:grpSpPr>
        <p:sp>
          <p:nvSpPr>
            <p:cNvPr id="4" name="Rounded Rectangle 3"/>
            <p:cNvSpPr/>
            <p:nvPr/>
          </p:nvSpPr>
          <p:spPr>
            <a:xfrm>
              <a:off x="6015580" y="3625322"/>
              <a:ext cx="2429520" cy="1822370"/>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5355" y="3668472"/>
              <a:ext cx="1845733" cy="64639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1331" y="4295708"/>
              <a:ext cx="1884218" cy="68592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130" y="4972019"/>
              <a:ext cx="1427018" cy="475673"/>
            </a:xfrm>
            <a:prstGeom prst="rect">
              <a:avLst/>
            </a:prstGeom>
          </p:spPr>
        </p:pic>
      </p:grpSp>
      <p:sp>
        <p:nvSpPr>
          <p:cNvPr id="13" name="TextBox 12"/>
          <p:cNvSpPr txBox="1"/>
          <p:nvPr/>
        </p:nvSpPr>
        <p:spPr>
          <a:xfrm>
            <a:off x="4267200" y="5361801"/>
            <a:ext cx="3200400" cy="276999"/>
          </a:xfrm>
          <a:prstGeom prst="rect">
            <a:avLst/>
          </a:prstGeom>
          <a:noFill/>
        </p:spPr>
        <p:txBody>
          <a:bodyPr wrap="square" rtlCol="0">
            <a:spAutoFit/>
          </a:bodyPr>
          <a:lstStyle/>
          <a:p>
            <a:r>
              <a:rPr lang="en-US" sz="1200" i="1" dirty="0" smtClean="0"/>
              <a:t> Figure from [3]</a:t>
            </a:r>
            <a:endParaRPr lang="en-US" sz="1200" i="1" dirty="0"/>
          </a:p>
        </p:txBody>
      </p:sp>
      <p:sp>
        <p:nvSpPr>
          <p:cNvPr id="5" name="Oval 4"/>
          <p:cNvSpPr/>
          <p:nvPr/>
        </p:nvSpPr>
        <p:spPr>
          <a:xfrm>
            <a:off x="4419600" y="3733800"/>
            <a:ext cx="304800" cy="685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828800" y="4513942"/>
            <a:ext cx="762000" cy="609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7600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4" grpId="1" animBg="1"/>
    </p:bldLst>
  </p:timing>
</p:sld>
</file>

<file path=ppt/theme/theme1.xml><?xml version="1.0" encoding="utf-8"?>
<a:theme xmlns:a="http://schemas.openxmlformats.org/drawingml/2006/main" name="1_352">
  <a:themeElements>
    <a:clrScheme name="1_35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352">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58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1"/>
          </a:solidFill>
          <a:prstDash val="sysDot"/>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35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35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35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35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35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35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35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35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35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35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35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35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6274</Words>
  <Application>Microsoft Macintosh PowerPoint</Application>
  <PresentationFormat>On-screen Show (4:3)</PresentationFormat>
  <Paragraphs>962</Paragraphs>
  <Slides>58</Slides>
  <Notes>15</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1_352</vt:lpstr>
      <vt:lpstr>Final Defense Reducing the Mismatch between  Global and Detailed Routing</vt:lpstr>
      <vt:lpstr>Outline</vt:lpstr>
      <vt:lpstr>Introduction and Preliminaries</vt:lpstr>
      <vt:lpstr>Introduction and Preliminaries</vt:lpstr>
      <vt:lpstr>Introduction and Preliminaries</vt:lpstr>
      <vt:lpstr>Introduction and Preliminaries</vt:lpstr>
      <vt:lpstr>Introduction and Preliminaries</vt:lpstr>
      <vt:lpstr>Introduction and Preliminaries</vt:lpstr>
      <vt:lpstr>Introduction and Preliminaries</vt:lpstr>
      <vt:lpstr>Introduction and Preliminaries</vt:lpstr>
      <vt:lpstr>Summary of Accomplishments (1/2)</vt:lpstr>
      <vt:lpstr>Summary of Accomplishments (2/2)</vt:lpstr>
      <vt:lpstr>Summary of Preliminary Exam</vt:lpstr>
      <vt:lpstr>TraPL:  Via-aware Track Planning for GR</vt:lpstr>
      <vt:lpstr>Our Proposed Analyzer</vt:lpstr>
      <vt:lpstr>Motivation for Via Awareness</vt:lpstr>
      <vt:lpstr>Motivation for Via Awareness </vt:lpstr>
      <vt:lpstr>Motivation for Via Awareness</vt:lpstr>
      <vt:lpstr>Features of Our Analyzer</vt:lpstr>
      <vt:lpstr>Via Analyzer: Unstacked Vias</vt:lpstr>
      <vt:lpstr>Via Analyzer: Stacked Vias</vt:lpstr>
      <vt:lpstr>Features of Our Analyzer</vt:lpstr>
      <vt:lpstr>A Popular Track Assignment Technique</vt:lpstr>
      <vt:lpstr>Track Assignment with RR: Example</vt:lpstr>
      <vt:lpstr>Our Track Assignment Technique</vt:lpstr>
      <vt:lpstr>Track Assignment with TraPL: Example</vt:lpstr>
      <vt:lpstr>Track Assignment for A Single Net</vt:lpstr>
      <vt:lpstr>Track Assignment for A Single Net</vt:lpstr>
      <vt:lpstr>Track Assignment for A Single Net</vt:lpstr>
      <vt:lpstr>Track Assignment for A Single Net</vt:lpstr>
      <vt:lpstr>Track Assignment for A Single Net</vt:lpstr>
      <vt:lpstr>Evaluation Platform and Benchmarks</vt:lpstr>
      <vt:lpstr>Comparison with Other Techniques</vt:lpstr>
      <vt:lpstr>Measured Metrics</vt:lpstr>
      <vt:lpstr>Simulation Results</vt:lpstr>
      <vt:lpstr>Simulation Results</vt:lpstr>
      <vt:lpstr>Simulation Results</vt:lpstr>
      <vt:lpstr>Conclusions of Our Experiments </vt:lpstr>
      <vt:lpstr>Summary of the Dissertation</vt:lpstr>
      <vt:lpstr>PowerPoint Presentation</vt:lpstr>
      <vt:lpstr>BACK-UP SLIDES</vt:lpstr>
      <vt:lpstr>1) Via Size-Aware Global Routing</vt:lpstr>
      <vt:lpstr>1) Via Size-Aware Global Routing</vt:lpstr>
      <vt:lpstr>1) Via Size-Aware Global Routing</vt:lpstr>
      <vt:lpstr>3) Improving pin access with 3DM</vt:lpstr>
      <vt:lpstr>3) Improving pin access with 3DM</vt:lpstr>
      <vt:lpstr>4) Evaluation and Optimization of Routability for GR</vt:lpstr>
      <vt:lpstr>back-up slides not showing in print-out</vt:lpstr>
      <vt:lpstr>Introduction and Preliminaries</vt:lpstr>
      <vt:lpstr>Summary of Preliminary Exam</vt:lpstr>
      <vt:lpstr>Track planning of local congestion</vt:lpstr>
      <vt:lpstr>Via Analyzer: Stacked Vias</vt:lpstr>
      <vt:lpstr>Track assignment for one panel</vt:lpstr>
      <vt:lpstr>Implemented technique : RR</vt:lpstr>
      <vt:lpstr>Implemented technique : NTA</vt:lpstr>
      <vt:lpstr>Implemented technique : ours</vt:lpstr>
      <vt:lpstr>Improving pin access with 3DM SC</vt:lpstr>
      <vt:lpstr>Improving pin access with 3DM SC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Physical Design for Computer Aided Design</dc:title>
  <dc:creator/>
  <cp:lastModifiedBy/>
  <cp:revision>144</cp:revision>
  <cp:lastPrinted>2015-12-22T17:11:10Z</cp:lastPrinted>
  <dcterms:modified xsi:type="dcterms:W3CDTF">2016-12-01T21:27:06Z</dcterms:modified>
</cp:coreProperties>
</file>